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8" r:id="rId3"/>
    <p:sldId id="261" r:id="rId4"/>
    <p:sldId id="262" r:id="rId5"/>
    <p:sldId id="260" r:id="rId6"/>
    <p:sldId id="263" r:id="rId7"/>
    <p:sldId id="266" r:id="rId8"/>
    <p:sldId id="264" r:id="rId9"/>
    <p:sldId id="265" r:id="rId10"/>
    <p:sldId id="257" r:id="rId11"/>
    <p:sldId id="259" r:id="rId1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8" d="100"/>
          <a:sy n="78" d="100"/>
        </p:scale>
        <p:origin x="82" y="16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slaj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r-HR"/>
              <a:t>Kliknite da biste uredili stil podnaslova matrice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6/15/2021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slov i o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6/15/2021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t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6/15/2021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ica s naziv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hr-HR"/>
              <a:t>Kliknite da biste uredili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6/15/2021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ica s nazivom cita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hr-HR"/>
              <a:t>Kliknite da biste uredili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6/15/2021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ili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hr-HR"/>
              <a:t>Kliknite da biste uredili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6/15/2021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okomit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6/15/2021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Okomit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6/15/2021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6/15/2021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aglavlje sekci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6/15/2021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6/15/2021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Uspored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6/15/2021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6/15/2021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6/15/2021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adržaj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6/15/2021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hr-HR"/>
              <a:t>Kliknite ikonu da biste dodali  sliku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6/15/2021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6/15/2021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2" r:id="rId12"/>
    <p:sldLayoutId id="2147483663" r:id="rId13"/>
    <p:sldLayoutId id="2147483664" r:id="rId14"/>
    <p:sldLayoutId id="2147483658" r:id="rId15"/>
    <p:sldLayoutId id="2147483659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7.jpg"/><Relationship Id="rId4" Type="http://schemas.openxmlformats.org/officeDocument/2006/relationships/image" Target="../media/image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8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g"/><Relationship Id="rId5" Type="http://schemas.openxmlformats.org/officeDocument/2006/relationships/image" Target="../media/image4.jp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pn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jpg"/><Relationship Id="rId5" Type="http://schemas.openxmlformats.org/officeDocument/2006/relationships/image" Target="../media/image7.jpg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image" Target="../media/image12.jpg"/><Relationship Id="rId7" Type="http://schemas.openxmlformats.org/officeDocument/2006/relationships/image" Target="../media/image3.png"/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Relationship Id="rId9" Type="http://schemas.openxmlformats.org/officeDocument/2006/relationships/image" Target="../media/image15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jpg"/><Relationship Id="rId3" Type="http://schemas.openxmlformats.org/officeDocument/2006/relationships/image" Target="../media/image17.jpg"/><Relationship Id="rId7" Type="http://schemas.openxmlformats.org/officeDocument/2006/relationships/image" Target="../media/image3.pn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png"/><Relationship Id="rId5" Type="http://schemas.openxmlformats.org/officeDocument/2006/relationships/image" Target="../media/image19.jpg"/><Relationship Id="rId10" Type="http://schemas.openxmlformats.org/officeDocument/2006/relationships/image" Target="../media/image22.png"/><Relationship Id="rId4" Type="http://schemas.openxmlformats.org/officeDocument/2006/relationships/image" Target="../media/image18.jpg"/><Relationship Id="rId9" Type="http://schemas.openxmlformats.org/officeDocument/2006/relationships/image" Target="../media/image21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jpg"/><Relationship Id="rId4" Type="http://schemas.openxmlformats.org/officeDocument/2006/relationships/image" Target="../media/image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7" Type="http://schemas.openxmlformats.org/officeDocument/2006/relationships/image" Target="../media/image26.jpg"/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670AF8BF-5961-4F76-9710-C0C0A0370C0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589213" y="373488"/>
            <a:ext cx="8915399" cy="2820473"/>
          </a:xfrm>
        </p:spPr>
        <p:txBody>
          <a:bodyPr>
            <a:noAutofit/>
          </a:bodyPr>
          <a:lstStyle/>
          <a:p>
            <a:r>
              <a:rPr lang="hr-HR" sz="4000" b="1" dirty="0">
                <a:solidFill>
                  <a:srgbClr val="FFC000"/>
                </a:solidFill>
              </a:rPr>
              <a:t>Održivo gospodarenje otpadom</a:t>
            </a:r>
            <a:r>
              <a:rPr lang="hr-HR" sz="4000" b="1" dirty="0"/>
              <a:t>, </a:t>
            </a:r>
            <a:br>
              <a:rPr lang="hr-HR" sz="4000" b="1" dirty="0"/>
            </a:br>
            <a:r>
              <a:rPr lang="hr-HR" sz="4000" b="1" dirty="0">
                <a:solidFill>
                  <a:srgbClr val="FF0000"/>
                </a:solidFill>
              </a:rPr>
              <a:t>razdvajanje otpada</a:t>
            </a:r>
            <a:r>
              <a:rPr lang="hr-HR" sz="4000" b="1" dirty="0">
                <a:solidFill>
                  <a:schemeClr val="accent1">
                    <a:lumMod val="75000"/>
                  </a:schemeClr>
                </a:solidFill>
              </a:rPr>
              <a:t> i</a:t>
            </a:r>
            <a:r>
              <a:rPr lang="hr-HR" sz="4000" b="1" dirty="0"/>
              <a:t> </a:t>
            </a:r>
            <a:br>
              <a:rPr lang="hr-HR" sz="4000" b="1" dirty="0"/>
            </a:br>
            <a:r>
              <a:rPr lang="hr-HR" sz="4000" b="1" dirty="0"/>
              <a:t>način korištenja usluga </a:t>
            </a:r>
            <a:r>
              <a:rPr lang="hr-HR" sz="4000" b="1" dirty="0">
                <a:solidFill>
                  <a:srgbClr val="92D050"/>
                </a:solidFill>
              </a:rPr>
              <a:t>mobilnog </a:t>
            </a:r>
            <a:r>
              <a:rPr lang="hr-HR" sz="4000" b="1" dirty="0" err="1">
                <a:solidFill>
                  <a:srgbClr val="92D050"/>
                </a:solidFill>
              </a:rPr>
              <a:t>reciklažnog</a:t>
            </a:r>
            <a:r>
              <a:rPr lang="hr-HR" sz="4000" b="1" dirty="0">
                <a:solidFill>
                  <a:srgbClr val="92D050"/>
                </a:solidFill>
              </a:rPr>
              <a:t> dvorišta  </a:t>
            </a:r>
          </a:p>
        </p:txBody>
      </p:sp>
      <p:sp>
        <p:nvSpPr>
          <p:cNvPr id="3" name="Podnaslov 2">
            <a:extLst>
              <a:ext uri="{FF2B5EF4-FFF2-40B4-BE49-F238E27FC236}">
                <a16:creationId xmlns:a16="http://schemas.microsoft.com/office/drawing/2014/main" id="{BBDCF612-9F79-4B67-B1FD-B6AB3D6812A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589213" y="3348507"/>
            <a:ext cx="8915399" cy="605307"/>
          </a:xfrm>
        </p:spPr>
        <p:txBody>
          <a:bodyPr/>
          <a:lstStyle/>
          <a:p>
            <a:r>
              <a:rPr lang="hr-HR" dirty="0"/>
              <a:t>Sali,16.06.2021.</a:t>
            </a:r>
          </a:p>
        </p:txBody>
      </p:sp>
      <p:pic>
        <p:nvPicPr>
          <p:cNvPr id="7" name="Slika 6">
            <a:extLst>
              <a:ext uri="{FF2B5EF4-FFF2-40B4-BE49-F238E27FC236}">
                <a16:creationId xmlns:a16="http://schemas.microsoft.com/office/drawing/2014/main" id="{ED9C8583-2302-4097-BA08-5A1FC2857F9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22363" y="6023186"/>
            <a:ext cx="1734545" cy="662018"/>
          </a:xfrm>
          <a:prstGeom prst="rect">
            <a:avLst/>
          </a:prstGeom>
        </p:spPr>
      </p:pic>
      <p:pic>
        <p:nvPicPr>
          <p:cNvPr id="9" name="Slika 8">
            <a:extLst>
              <a:ext uri="{FF2B5EF4-FFF2-40B4-BE49-F238E27FC236}">
                <a16:creationId xmlns:a16="http://schemas.microsoft.com/office/drawing/2014/main" id="{B5C1303F-1FBC-4BD2-9F1B-2A8E630AAE7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916554" y="6023184"/>
            <a:ext cx="463413" cy="662019"/>
          </a:xfrm>
          <a:prstGeom prst="rect">
            <a:avLst/>
          </a:prstGeom>
        </p:spPr>
      </p:pic>
      <p:pic>
        <p:nvPicPr>
          <p:cNvPr id="11" name="Slika 10">
            <a:extLst>
              <a:ext uri="{FF2B5EF4-FFF2-40B4-BE49-F238E27FC236}">
                <a16:creationId xmlns:a16="http://schemas.microsoft.com/office/drawing/2014/main" id="{D23CD06E-AF68-4748-9B35-C76ECC2B80F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31831" y="5514960"/>
            <a:ext cx="6930886" cy="1179838"/>
          </a:xfrm>
          <a:prstGeom prst="rect">
            <a:avLst/>
          </a:prstGeom>
        </p:spPr>
      </p:pic>
      <p:sp>
        <p:nvSpPr>
          <p:cNvPr id="4" name="Pravokutnik 3"/>
          <p:cNvSpPr/>
          <p:nvPr/>
        </p:nvSpPr>
        <p:spPr>
          <a:xfrm>
            <a:off x="1931831" y="4272722"/>
            <a:ext cx="1002373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rgbClr val="002060"/>
                </a:solidFill>
                <a:latin typeface="+mj-lt"/>
              </a:rPr>
              <a:t>USPOSTAVA MOBILNOG RECIKLAŽNOG DVORIŠTA U OPĆINI SALI</a:t>
            </a:r>
            <a:r>
              <a:rPr lang="hr-HR" b="1" dirty="0">
                <a:solidFill>
                  <a:srgbClr val="002060"/>
                </a:solidFill>
                <a:latin typeface="+mj-lt"/>
              </a:rPr>
              <a:t>  </a:t>
            </a:r>
            <a:r>
              <a:rPr lang="en-US" b="1" dirty="0">
                <a:solidFill>
                  <a:srgbClr val="002060"/>
                </a:solidFill>
                <a:latin typeface="+mj-lt"/>
              </a:rPr>
              <a:t>KK.06.3.1.16.0071.</a:t>
            </a:r>
          </a:p>
          <a:p>
            <a:endParaRPr lang="en-US" dirty="0">
              <a:solidFill>
                <a:srgbClr val="222222"/>
              </a:solidFill>
              <a:latin typeface="Arial" panose="020B0604020202020204" pitchFamily="34" charset="0"/>
            </a:endParaRPr>
          </a:p>
          <a:p>
            <a:r>
              <a:rPr lang="en-US" sz="1400" dirty="0">
                <a:solidFill>
                  <a:srgbClr val="00B050"/>
                </a:solidFill>
                <a:latin typeface="+mj-lt"/>
              </a:rPr>
              <a:t>Projekt </a:t>
            </a:r>
            <a:r>
              <a:rPr lang="en-US" sz="1400" dirty="0" err="1">
                <a:solidFill>
                  <a:srgbClr val="00B050"/>
                </a:solidFill>
                <a:latin typeface="+mj-lt"/>
              </a:rPr>
              <a:t>sufinancira</a:t>
            </a:r>
            <a:r>
              <a:rPr lang="en-US" sz="1400" dirty="0">
                <a:solidFill>
                  <a:srgbClr val="00B050"/>
                </a:solidFill>
                <a:latin typeface="+mj-lt"/>
              </a:rPr>
              <a:t> </a:t>
            </a:r>
            <a:r>
              <a:rPr lang="en-US" sz="1400" dirty="0" err="1">
                <a:solidFill>
                  <a:srgbClr val="00B050"/>
                </a:solidFill>
                <a:latin typeface="+mj-lt"/>
              </a:rPr>
              <a:t>Europska</a:t>
            </a:r>
            <a:r>
              <a:rPr lang="en-US" sz="1400" dirty="0">
                <a:solidFill>
                  <a:srgbClr val="00B050"/>
                </a:solidFill>
                <a:latin typeface="+mj-lt"/>
              </a:rPr>
              <a:t> </a:t>
            </a:r>
            <a:r>
              <a:rPr lang="en-US" sz="1400" dirty="0" err="1">
                <a:solidFill>
                  <a:srgbClr val="00B050"/>
                </a:solidFill>
                <a:latin typeface="+mj-lt"/>
              </a:rPr>
              <a:t>unija</a:t>
            </a:r>
            <a:r>
              <a:rPr lang="en-US" sz="1400" dirty="0">
                <a:solidFill>
                  <a:srgbClr val="00B050"/>
                </a:solidFill>
                <a:latin typeface="+mj-lt"/>
              </a:rPr>
              <a:t> </a:t>
            </a:r>
            <a:r>
              <a:rPr lang="en-US" sz="1400" dirty="0" err="1">
                <a:solidFill>
                  <a:srgbClr val="00B050"/>
                </a:solidFill>
                <a:latin typeface="+mj-lt"/>
              </a:rPr>
              <a:t>iz</a:t>
            </a:r>
            <a:r>
              <a:rPr lang="en-US" sz="1400" dirty="0">
                <a:solidFill>
                  <a:srgbClr val="00B050"/>
                </a:solidFill>
                <a:latin typeface="+mj-lt"/>
              </a:rPr>
              <a:t> </a:t>
            </a:r>
            <a:r>
              <a:rPr lang="en-US" sz="1400" dirty="0" err="1">
                <a:solidFill>
                  <a:srgbClr val="00B050"/>
                </a:solidFill>
                <a:latin typeface="+mj-lt"/>
              </a:rPr>
              <a:t>Kohezijskog</a:t>
            </a:r>
            <a:r>
              <a:rPr lang="en-US" sz="1400" dirty="0">
                <a:solidFill>
                  <a:srgbClr val="00B050"/>
                </a:solidFill>
                <a:latin typeface="+mj-lt"/>
              </a:rPr>
              <a:t> </a:t>
            </a:r>
            <a:r>
              <a:rPr lang="en-US" sz="1400" dirty="0" err="1">
                <a:solidFill>
                  <a:srgbClr val="00B050"/>
                </a:solidFill>
                <a:latin typeface="+mj-lt"/>
              </a:rPr>
              <a:t>fonda</a:t>
            </a:r>
            <a:r>
              <a:rPr lang="hr-HR" sz="1400" dirty="0">
                <a:solidFill>
                  <a:srgbClr val="00B050"/>
                </a:solidFill>
                <a:latin typeface="+mj-lt"/>
              </a:rPr>
              <a:t>  </a:t>
            </a:r>
            <a:r>
              <a:rPr lang="en-US" sz="1400" dirty="0" err="1">
                <a:solidFill>
                  <a:srgbClr val="00B050"/>
                </a:solidFill>
                <a:latin typeface="+mj-lt"/>
              </a:rPr>
              <a:t>Operativni</a:t>
            </a:r>
            <a:r>
              <a:rPr lang="en-US" sz="1400" dirty="0">
                <a:solidFill>
                  <a:srgbClr val="00B050"/>
                </a:solidFill>
                <a:latin typeface="+mj-lt"/>
              </a:rPr>
              <a:t> program </a:t>
            </a:r>
            <a:r>
              <a:rPr lang="en-US" sz="1400" dirty="0" err="1">
                <a:solidFill>
                  <a:srgbClr val="00B050"/>
                </a:solidFill>
                <a:latin typeface="+mj-lt"/>
              </a:rPr>
              <a:t>Konkurentnost</a:t>
            </a:r>
            <a:r>
              <a:rPr lang="en-US" sz="1400" dirty="0">
                <a:solidFill>
                  <a:srgbClr val="00B050"/>
                </a:solidFill>
                <a:latin typeface="+mj-lt"/>
              </a:rPr>
              <a:t> </a:t>
            </a:r>
            <a:r>
              <a:rPr lang="en-US" sz="1400" dirty="0" err="1">
                <a:solidFill>
                  <a:srgbClr val="00B050"/>
                </a:solidFill>
                <a:latin typeface="+mj-lt"/>
              </a:rPr>
              <a:t>i</a:t>
            </a:r>
            <a:r>
              <a:rPr lang="en-US" sz="1400" dirty="0">
                <a:solidFill>
                  <a:srgbClr val="00B050"/>
                </a:solidFill>
                <a:latin typeface="+mj-lt"/>
              </a:rPr>
              <a:t> </a:t>
            </a:r>
            <a:r>
              <a:rPr lang="en-US" sz="1400" dirty="0" err="1">
                <a:solidFill>
                  <a:srgbClr val="00B050"/>
                </a:solidFill>
                <a:latin typeface="+mj-lt"/>
              </a:rPr>
              <a:t>kohezija</a:t>
            </a:r>
            <a:r>
              <a:rPr lang="en-US" sz="1400" dirty="0">
                <a:solidFill>
                  <a:srgbClr val="00B050"/>
                </a:solidFill>
                <a:latin typeface="+mj-lt"/>
              </a:rPr>
              <a:t> 2014.-2020. </a:t>
            </a:r>
            <a:r>
              <a:rPr lang="en-US" dirty="0">
                <a:solidFill>
                  <a:srgbClr val="222222"/>
                </a:solidFill>
                <a:latin typeface="Arial" panose="020B0604020202020204" pitchFamily="34" charset="0"/>
              </a:rPr>
              <a:t> </a:t>
            </a:r>
            <a:endParaRPr lang="en-US" b="0" i="0" dirty="0">
              <a:solidFill>
                <a:srgbClr val="222222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6369750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Slika 6">
            <a:extLst>
              <a:ext uri="{FF2B5EF4-FFF2-40B4-BE49-F238E27FC236}">
                <a16:creationId xmlns:a16="http://schemas.microsoft.com/office/drawing/2014/main" id="{ED9C8583-2302-4097-BA08-5A1FC2857F9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36984" y="6121730"/>
            <a:ext cx="1734545" cy="662018"/>
          </a:xfrm>
          <a:prstGeom prst="rect">
            <a:avLst/>
          </a:prstGeom>
        </p:spPr>
      </p:pic>
      <p:pic>
        <p:nvPicPr>
          <p:cNvPr id="9" name="Slika 8">
            <a:extLst>
              <a:ext uri="{FF2B5EF4-FFF2-40B4-BE49-F238E27FC236}">
                <a16:creationId xmlns:a16="http://schemas.microsoft.com/office/drawing/2014/main" id="{B5C1303F-1FBC-4BD2-9F1B-2A8E630AAE7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953135" y="6072117"/>
            <a:ext cx="498142" cy="711631"/>
          </a:xfrm>
          <a:prstGeom prst="rect">
            <a:avLst/>
          </a:prstGeom>
        </p:spPr>
      </p:pic>
      <p:pic>
        <p:nvPicPr>
          <p:cNvPr id="11" name="Slika 10">
            <a:extLst>
              <a:ext uri="{FF2B5EF4-FFF2-40B4-BE49-F238E27FC236}">
                <a16:creationId xmlns:a16="http://schemas.microsoft.com/office/drawing/2014/main" id="{D23CD06E-AF68-4748-9B35-C76ECC2B80F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24493" y="5619188"/>
            <a:ext cx="6930886" cy="1179838"/>
          </a:xfrm>
          <a:prstGeom prst="rect">
            <a:avLst/>
          </a:prstGeom>
        </p:spPr>
      </p:pic>
      <p:pic>
        <p:nvPicPr>
          <p:cNvPr id="5" name="Rezervirano mjesto sadržaja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244848" y="1645714"/>
            <a:ext cx="4606536" cy="3881435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Pravokutnik 1"/>
          <p:cNvSpPr/>
          <p:nvPr/>
        </p:nvSpPr>
        <p:spPr>
          <a:xfrm>
            <a:off x="1816372" y="1030455"/>
            <a:ext cx="1013290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r-HR" sz="2800" b="1" dirty="0">
                <a:solidFill>
                  <a:srgbClr val="00B050"/>
                </a:solidFill>
                <a:latin typeface="Calibri"/>
              </a:rPr>
              <a:t>Pravilno postupaj s otpadom jer tako čuvaš prirodu i okoliš!</a:t>
            </a:r>
            <a:endParaRPr lang="en-US" sz="2800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786586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Slika 6">
            <a:extLst>
              <a:ext uri="{FF2B5EF4-FFF2-40B4-BE49-F238E27FC236}">
                <a16:creationId xmlns:a16="http://schemas.microsoft.com/office/drawing/2014/main" id="{ED9C8583-2302-4097-BA08-5A1FC2857F9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33715" y="6067167"/>
            <a:ext cx="1734545" cy="662018"/>
          </a:xfrm>
          <a:prstGeom prst="rect">
            <a:avLst/>
          </a:prstGeom>
        </p:spPr>
      </p:pic>
      <p:pic>
        <p:nvPicPr>
          <p:cNvPr id="9" name="Slika 8">
            <a:extLst>
              <a:ext uri="{FF2B5EF4-FFF2-40B4-BE49-F238E27FC236}">
                <a16:creationId xmlns:a16="http://schemas.microsoft.com/office/drawing/2014/main" id="{B5C1303F-1FBC-4BD2-9F1B-2A8E630AAE7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77001" y="6067167"/>
            <a:ext cx="477476" cy="682108"/>
          </a:xfrm>
          <a:prstGeom prst="rect">
            <a:avLst/>
          </a:prstGeom>
        </p:spPr>
      </p:pic>
      <p:pic>
        <p:nvPicPr>
          <p:cNvPr id="11" name="Slika 10">
            <a:extLst>
              <a:ext uri="{FF2B5EF4-FFF2-40B4-BE49-F238E27FC236}">
                <a16:creationId xmlns:a16="http://schemas.microsoft.com/office/drawing/2014/main" id="{D23CD06E-AF68-4748-9B35-C76ECC2B80F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94088" y="5549347"/>
            <a:ext cx="6930886" cy="1179838"/>
          </a:xfrm>
          <a:prstGeom prst="rect">
            <a:avLst/>
          </a:prstGeom>
        </p:spPr>
      </p:pic>
      <p:sp>
        <p:nvSpPr>
          <p:cNvPr id="8" name="Naslov 1">
            <a:extLst>
              <a:ext uri="{FF2B5EF4-FFF2-40B4-BE49-F238E27FC236}">
                <a16:creationId xmlns:a16="http://schemas.microsoft.com/office/drawing/2014/main" id="{82034797-0D2D-44FF-9F34-A3B3D3C472F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06828" y="1308653"/>
            <a:ext cx="9894287" cy="3211832"/>
          </a:xfrm>
        </p:spPr>
        <p:txBody>
          <a:bodyPr>
            <a:noAutofit/>
          </a:bodyPr>
          <a:lstStyle/>
          <a:p>
            <a:pPr algn="ctr"/>
            <a:r>
              <a:rPr lang="hr-HR" sz="4000" b="1" dirty="0">
                <a:solidFill>
                  <a:schemeClr val="accent3">
                    <a:lumMod val="50000"/>
                  </a:schemeClr>
                </a:solidFill>
              </a:rPr>
              <a:t>Hvala na pozornosti! </a:t>
            </a:r>
            <a:br>
              <a:rPr lang="hr-HR" sz="4000" b="1" dirty="0">
                <a:solidFill>
                  <a:schemeClr val="accent3">
                    <a:lumMod val="50000"/>
                  </a:schemeClr>
                </a:solidFill>
              </a:rPr>
            </a:br>
            <a:br>
              <a:rPr lang="hr-HR" sz="4000" b="1" dirty="0"/>
            </a:br>
            <a:r>
              <a:rPr lang="hr-HR" sz="1400" b="1" dirty="0">
                <a:solidFill>
                  <a:schemeClr val="accent6">
                    <a:lumMod val="75000"/>
                  </a:schemeClr>
                </a:solidFill>
              </a:rPr>
              <a:t>Linda </a:t>
            </a:r>
            <a:r>
              <a:rPr lang="hr-HR" sz="1400" b="1" dirty="0" err="1">
                <a:solidFill>
                  <a:schemeClr val="accent6">
                    <a:lumMod val="75000"/>
                  </a:schemeClr>
                </a:solidFill>
              </a:rPr>
              <a:t>Šušteršić</a:t>
            </a:r>
            <a:br>
              <a:rPr lang="hr-HR" sz="1400" b="1" dirty="0">
                <a:solidFill>
                  <a:schemeClr val="accent6">
                    <a:lumMod val="75000"/>
                  </a:schemeClr>
                </a:solidFill>
              </a:rPr>
            </a:br>
            <a:r>
              <a:rPr lang="hr-HR" sz="1400" dirty="0">
                <a:solidFill>
                  <a:schemeClr val="accent6">
                    <a:lumMod val="75000"/>
                  </a:schemeClr>
                </a:solidFill>
              </a:rPr>
              <a:t>Udruga za promicanje ekološke proizvodnje hrane, zaštite okoliša i održivog razvoja „Eko-Zadar”          </a:t>
            </a:r>
            <a:br>
              <a:rPr lang="hr-HR" sz="1400" dirty="0">
                <a:solidFill>
                  <a:schemeClr val="accent6">
                    <a:lumMod val="75000"/>
                  </a:schemeClr>
                </a:solidFill>
              </a:rPr>
            </a:br>
            <a:r>
              <a:rPr lang="hr-HR" sz="1400" dirty="0">
                <a:solidFill>
                  <a:schemeClr val="accent6">
                    <a:lumMod val="75000"/>
                  </a:schemeClr>
                </a:solidFill>
              </a:rPr>
              <a:t>Tel: (023) 300-120 | Fax: (023) 300-119</a:t>
            </a:r>
            <a:br>
              <a:rPr lang="hr-HR" sz="1400" dirty="0">
                <a:solidFill>
                  <a:schemeClr val="accent6">
                    <a:lumMod val="75000"/>
                  </a:schemeClr>
                </a:solidFill>
              </a:rPr>
            </a:br>
            <a:r>
              <a:rPr lang="hr-HR" sz="1400" dirty="0">
                <a:solidFill>
                  <a:schemeClr val="accent6">
                    <a:lumMod val="75000"/>
                  </a:schemeClr>
                </a:solidFill>
              </a:rPr>
              <a:t>Špire Brusine 12, 23000 ZADAR </a:t>
            </a:r>
            <a:br>
              <a:rPr lang="hr-HR" sz="1400" dirty="0">
                <a:solidFill>
                  <a:schemeClr val="accent6">
                    <a:lumMod val="75000"/>
                  </a:schemeClr>
                </a:solidFill>
              </a:rPr>
            </a:br>
            <a:r>
              <a:rPr lang="hr-HR" sz="1400" dirty="0">
                <a:solidFill>
                  <a:schemeClr val="accent6">
                    <a:lumMod val="75000"/>
                  </a:schemeClr>
                </a:solidFill>
              </a:rPr>
              <a:t>www.ekozadar.hr | desk@ekozadar.hr</a:t>
            </a:r>
            <a:br>
              <a:rPr lang="hr-HR" sz="1600" b="1" dirty="0">
                <a:solidFill>
                  <a:schemeClr val="accent6">
                    <a:lumMod val="75000"/>
                  </a:schemeClr>
                </a:solidFill>
              </a:rPr>
            </a:br>
            <a:br>
              <a:rPr lang="hr-HR" sz="1600" b="1" dirty="0">
                <a:solidFill>
                  <a:schemeClr val="accent6">
                    <a:lumMod val="75000"/>
                  </a:schemeClr>
                </a:solidFill>
              </a:rPr>
            </a:br>
            <a:endParaRPr lang="hr-HR" sz="40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6" name="Picture 2" descr="Earth Globe graphy, holding hands, globe, hand, world png | PNGWi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17808" y="80165"/>
            <a:ext cx="2528473" cy="31424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Pravokutnik 1"/>
          <p:cNvSpPr/>
          <p:nvPr/>
        </p:nvSpPr>
        <p:spPr>
          <a:xfrm>
            <a:off x="2328580" y="4520485"/>
            <a:ext cx="7780086" cy="5386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en-US" dirty="0">
              <a:solidFill>
                <a:srgbClr val="222222"/>
              </a:solidFill>
              <a:latin typeface="Arial" panose="020B0604020202020204" pitchFamily="34" charset="0"/>
            </a:endParaRPr>
          </a:p>
          <a:p>
            <a:pPr algn="ctr"/>
            <a:r>
              <a:rPr lang="en-US" sz="1100" dirty="0">
                <a:solidFill>
                  <a:srgbClr val="00B050"/>
                </a:solidFill>
              </a:rPr>
              <a:t>Projekt </a:t>
            </a:r>
            <a:r>
              <a:rPr lang="en-US" sz="1100" dirty="0" err="1">
                <a:solidFill>
                  <a:srgbClr val="00B050"/>
                </a:solidFill>
              </a:rPr>
              <a:t>sufinancira</a:t>
            </a:r>
            <a:r>
              <a:rPr lang="en-US" sz="1100" dirty="0">
                <a:solidFill>
                  <a:srgbClr val="00B050"/>
                </a:solidFill>
              </a:rPr>
              <a:t> </a:t>
            </a:r>
            <a:r>
              <a:rPr lang="en-US" sz="1100" dirty="0" err="1">
                <a:solidFill>
                  <a:srgbClr val="00B050"/>
                </a:solidFill>
              </a:rPr>
              <a:t>Europska</a:t>
            </a:r>
            <a:r>
              <a:rPr lang="en-US" sz="1100" dirty="0">
                <a:solidFill>
                  <a:srgbClr val="00B050"/>
                </a:solidFill>
              </a:rPr>
              <a:t> </a:t>
            </a:r>
            <a:r>
              <a:rPr lang="en-US" sz="1100" dirty="0" err="1">
                <a:solidFill>
                  <a:srgbClr val="00B050"/>
                </a:solidFill>
              </a:rPr>
              <a:t>unija</a:t>
            </a:r>
            <a:r>
              <a:rPr lang="en-US" sz="1100" dirty="0">
                <a:solidFill>
                  <a:srgbClr val="00B050"/>
                </a:solidFill>
              </a:rPr>
              <a:t> </a:t>
            </a:r>
            <a:r>
              <a:rPr lang="en-US" sz="1100" dirty="0" err="1">
                <a:solidFill>
                  <a:srgbClr val="00B050"/>
                </a:solidFill>
              </a:rPr>
              <a:t>iz</a:t>
            </a:r>
            <a:r>
              <a:rPr lang="en-US" sz="1100" dirty="0">
                <a:solidFill>
                  <a:srgbClr val="00B050"/>
                </a:solidFill>
              </a:rPr>
              <a:t> </a:t>
            </a:r>
            <a:r>
              <a:rPr lang="en-US" sz="1100" dirty="0" err="1">
                <a:solidFill>
                  <a:srgbClr val="00B050"/>
                </a:solidFill>
              </a:rPr>
              <a:t>Kohezijskog</a:t>
            </a:r>
            <a:r>
              <a:rPr lang="en-US" sz="1100" dirty="0">
                <a:solidFill>
                  <a:srgbClr val="00B050"/>
                </a:solidFill>
              </a:rPr>
              <a:t> </a:t>
            </a:r>
            <a:r>
              <a:rPr lang="en-US" sz="1100" dirty="0" err="1">
                <a:solidFill>
                  <a:srgbClr val="00B050"/>
                </a:solidFill>
              </a:rPr>
              <a:t>fonda</a:t>
            </a:r>
            <a:r>
              <a:rPr lang="hr-HR" sz="1100" dirty="0">
                <a:solidFill>
                  <a:srgbClr val="00B050"/>
                </a:solidFill>
              </a:rPr>
              <a:t>  </a:t>
            </a:r>
            <a:r>
              <a:rPr lang="en-US" sz="1100" dirty="0" err="1">
                <a:solidFill>
                  <a:srgbClr val="00B050"/>
                </a:solidFill>
              </a:rPr>
              <a:t>Operativni</a:t>
            </a:r>
            <a:r>
              <a:rPr lang="en-US" sz="1100" dirty="0">
                <a:solidFill>
                  <a:srgbClr val="00B050"/>
                </a:solidFill>
              </a:rPr>
              <a:t> program </a:t>
            </a:r>
            <a:r>
              <a:rPr lang="en-US" sz="1100" dirty="0" err="1">
                <a:solidFill>
                  <a:srgbClr val="00B050"/>
                </a:solidFill>
              </a:rPr>
              <a:t>Konkurentnost</a:t>
            </a:r>
            <a:r>
              <a:rPr lang="en-US" sz="1100" dirty="0">
                <a:solidFill>
                  <a:srgbClr val="00B050"/>
                </a:solidFill>
              </a:rPr>
              <a:t> </a:t>
            </a:r>
            <a:r>
              <a:rPr lang="en-US" sz="1100" dirty="0" err="1">
                <a:solidFill>
                  <a:srgbClr val="00B050"/>
                </a:solidFill>
              </a:rPr>
              <a:t>i</a:t>
            </a:r>
            <a:r>
              <a:rPr lang="en-US" sz="1100" dirty="0">
                <a:solidFill>
                  <a:srgbClr val="00B050"/>
                </a:solidFill>
              </a:rPr>
              <a:t> </a:t>
            </a:r>
            <a:r>
              <a:rPr lang="en-US" sz="1100" dirty="0" err="1">
                <a:solidFill>
                  <a:srgbClr val="00B050"/>
                </a:solidFill>
              </a:rPr>
              <a:t>kohezija</a:t>
            </a:r>
            <a:r>
              <a:rPr lang="en-US" sz="1100" dirty="0">
                <a:solidFill>
                  <a:srgbClr val="00B050"/>
                </a:solidFill>
              </a:rPr>
              <a:t> 2014.-2020. ̎</a:t>
            </a:r>
            <a:endParaRPr lang="en-US" sz="1100" dirty="0"/>
          </a:p>
        </p:txBody>
      </p:sp>
    </p:spTree>
    <p:extLst>
      <p:ext uri="{BB962C8B-B14F-4D97-AF65-F5344CB8AC3E}">
        <p14:creationId xmlns:p14="http://schemas.microsoft.com/office/powerpoint/2010/main" val="139431269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Slika 6">
            <a:extLst>
              <a:ext uri="{FF2B5EF4-FFF2-40B4-BE49-F238E27FC236}">
                <a16:creationId xmlns:a16="http://schemas.microsoft.com/office/drawing/2014/main" id="{ED9C8583-2302-4097-BA08-5A1FC2857F9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24831" y="6064909"/>
            <a:ext cx="1734545" cy="662018"/>
          </a:xfrm>
          <a:prstGeom prst="rect">
            <a:avLst/>
          </a:prstGeom>
        </p:spPr>
      </p:pic>
      <p:pic>
        <p:nvPicPr>
          <p:cNvPr id="9" name="Slika 8">
            <a:extLst>
              <a:ext uri="{FF2B5EF4-FFF2-40B4-BE49-F238E27FC236}">
                <a16:creationId xmlns:a16="http://schemas.microsoft.com/office/drawing/2014/main" id="{B5C1303F-1FBC-4BD2-9F1B-2A8E630AAE7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984042" y="6036517"/>
            <a:ext cx="483287" cy="690410"/>
          </a:xfrm>
          <a:prstGeom prst="rect">
            <a:avLst/>
          </a:prstGeom>
        </p:spPr>
      </p:pic>
      <p:pic>
        <p:nvPicPr>
          <p:cNvPr id="11" name="Slika 10">
            <a:extLst>
              <a:ext uri="{FF2B5EF4-FFF2-40B4-BE49-F238E27FC236}">
                <a16:creationId xmlns:a16="http://schemas.microsoft.com/office/drawing/2014/main" id="{D23CD06E-AF68-4748-9B35-C76ECC2B80F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69279" y="5547089"/>
            <a:ext cx="6930886" cy="1179838"/>
          </a:xfrm>
          <a:prstGeom prst="rect">
            <a:avLst/>
          </a:prstGeom>
        </p:spPr>
      </p:pic>
      <p:pic>
        <p:nvPicPr>
          <p:cNvPr id="5" name="Rezervirano mjesto sadržaja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069279" y="1416409"/>
            <a:ext cx="3049697" cy="3881435"/>
          </a:xfrm>
          <a:prstGeom prst="rect">
            <a:avLst/>
          </a:prstGeom>
        </p:spPr>
      </p:pic>
      <p:sp>
        <p:nvSpPr>
          <p:cNvPr id="2" name="Pravokutnik 1"/>
          <p:cNvSpPr/>
          <p:nvPr/>
        </p:nvSpPr>
        <p:spPr>
          <a:xfrm>
            <a:off x="2279561" y="643944"/>
            <a:ext cx="744753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hr-HR" sz="2800" b="1" dirty="0">
                <a:solidFill>
                  <a:srgbClr val="00B050"/>
                </a:solidFill>
                <a:latin typeface="Century Gothic" panose="020B0502020202020204" pitchFamily="34" charset="0"/>
              </a:rPr>
              <a:t>Odgovorno gospodarenje otpadom</a:t>
            </a:r>
            <a:endParaRPr lang="en-US" sz="2800" dirty="0">
              <a:solidFill>
                <a:srgbClr val="00B050"/>
              </a:solidFill>
              <a:latin typeface="Century Gothic" panose="020B0502020202020204" pitchFamily="34" charset="0"/>
            </a:endParaRPr>
          </a:p>
        </p:txBody>
      </p:sp>
      <p:pic>
        <p:nvPicPr>
          <p:cNvPr id="6" name="Slika 5">
            <a:extLst>
              <a:ext uri="{FF2B5EF4-FFF2-40B4-BE49-F238E27FC236}">
                <a16:creationId xmlns:a16="http://schemas.microsoft.com/office/drawing/2014/main" id="{484F3BBA-77C5-4F72-942D-382121D3D543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b="6861"/>
          <a:stretch/>
        </p:blipFill>
        <p:spPr>
          <a:xfrm>
            <a:off x="6540690" y="1346520"/>
            <a:ext cx="4684995" cy="40212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847074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Slika 6">
            <a:extLst>
              <a:ext uri="{FF2B5EF4-FFF2-40B4-BE49-F238E27FC236}">
                <a16:creationId xmlns:a16="http://schemas.microsoft.com/office/drawing/2014/main" id="{ED9C8583-2302-4097-BA08-5A1FC2857F9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20345" y="6064909"/>
            <a:ext cx="1734545" cy="662018"/>
          </a:xfrm>
          <a:prstGeom prst="rect">
            <a:avLst/>
          </a:prstGeom>
        </p:spPr>
      </p:pic>
      <p:pic>
        <p:nvPicPr>
          <p:cNvPr id="9" name="Slika 8">
            <a:extLst>
              <a:ext uri="{FF2B5EF4-FFF2-40B4-BE49-F238E27FC236}">
                <a16:creationId xmlns:a16="http://schemas.microsoft.com/office/drawing/2014/main" id="{B5C1303F-1FBC-4BD2-9F1B-2A8E630AAE7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936652" y="6063407"/>
            <a:ext cx="464464" cy="663520"/>
          </a:xfrm>
          <a:prstGeom prst="rect">
            <a:avLst/>
          </a:prstGeom>
        </p:spPr>
      </p:pic>
      <p:pic>
        <p:nvPicPr>
          <p:cNvPr id="11" name="Slika 10">
            <a:extLst>
              <a:ext uri="{FF2B5EF4-FFF2-40B4-BE49-F238E27FC236}">
                <a16:creationId xmlns:a16="http://schemas.microsoft.com/office/drawing/2014/main" id="{D23CD06E-AF68-4748-9B35-C76ECC2B80F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16495" y="5547089"/>
            <a:ext cx="6930886" cy="1179838"/>
          </a:xfrm>
          <a:prstGeom prst="rect">
            <a:avLst/>
          </a:prstGeom>
        </p:spPr>
      </p:pic>
      <p:sp>
        <p:nvSpPr>
          <p:cNvPr id="8" name="Naslov 1">
            <a:extLst>
              <a:ext uri="{FF2B5EF4-FFF2-40B4-BE49-F238E27FC236}">
                <a16:creationId xmlns:a16="http://schemas.microsoft.com/office/drawing/2014/main" id="{82034797-0D2D-44FF-9F34-A3B3D3C472F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485715" y="180304"/>
            <a:ext cx="8915400" cy="1416676"/>
          </a:xfrm>
        </p:spPr>
        <p:txBody>
          <a:bodyPr>
            <a:noAutofit/>
          </a:bodyPr>
          <a:lstStyle/>
          <a:p>
            <a:pPr algn="ctr"/>
            <a:r>
              <a:rPr lang="hr-HR" sz="2800" b="1" dirty="0">
                <a:solidFill>
                  <a:srgbClr val="00B050"/>
                </a:solidFill>
              </a:rPr>
              <a:t>Što je otpad?</a:t>
            </a:r>
            <a:br>
              <a:rPr lang="hr-HR" sz="2800" b="1" dirty="0">
                <a:solidFill>
                  <a:srgbClr val="00B050"/>
                </a:solidFill>
              </a:rPr>
            </a:br>
            <a:br>
              <a:rPr lang="hr-HR" sz="2800" b="1" dirty="0">
                <a:solidFill>
                  <a:srgbClr val="00B050"/>
                </a:solidFill>
              </a:rPr>
            </a:br>
            <a:r>
              <a:rPr lang="hr-HR" sz="2800" b="1" dirty="0">
                <a:solidFill>
                  <a:srgbClr val="00B050"/>
                </a:solidFill>
              </a:rPr>
              <a:t>-sve ono što više ne trebamo i planiramo baciti</a:t>
            </a:r>
          </a:p>
        </p:txBody>
      </p:sp>
      <p:pic>
        <p:nvPicPr>
          <p:cNvPr id="5" name="Slika 4">
            <a:extLst>
              <a:ext uri="{FF2B5EF4-FFF2-40B4-BE49-F238E27FC236}">
                <a16:creationId xmlns:a16="http://schemas.microsoft.com/office/drawing/2014/main" id="{FDEE4C4F-4568-42F7-8219-1B4C58E1FB4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134469" y="1766557"/>
            <a:ext cx="9460111" cy="35743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58785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Slika 6">
            <a:extLst>
              <a:ext uri="{FF2B5EF4-FFF2-40B4-BE49-F238E27FC236}">
                <a16:creationId xmlns:a16="http://schemas.microsoft.com/office/drawing/2014/main" id="{ED9C8583-2302-4097-BA08-5A1FC2857F9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47786" y="6097290"/>
            <a:ext cx="1734545" cy="662018"/>
          </a:xfrm>
          <a:prstGeom prst="rect">
            <a:avLst/>
          </a:prstGeom>
        </p:spPr>
      </p:pic>
      <p:pic>
        <p:nvPicPr>
          <p:cNvPr id="9" name="Slika 8">
            <a:extLst>
              <a:ext uri="{FF2B5EF4-FFF2-40B4-BE49-F238E27FC236}">
                <a16:creationId xmlns:a16="http://schemas.microsoft.com/office/drawing/2014/main" id="{B5C1303F-1FBC-4BD2-9F1B-2A8E630AAE7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82859" y="6065188"/>
            <a:ext cx="485884" cy="694120"/>
          </a:xfrm>
          <a:prstGeom prst="rect">
            <a:avLst/>
          </a:prstGeom>
        </p:spPr>
      </p:pic>
      <p:pic>
        <p:nvPicPr>
          <p:cNvPr id="11" name="Slika 10">
            <a:extLst>
              <a:ext uri="{FF2B5EF4-FFF2-40B4-BE49-F238E27FC236}">
                <a16:creationId xmlns:a16="http://schemas.microsoft.com/office/drawing/2014/main" id="{D23CD06E-AF68-4748-9B35-C76ECC2B80F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16372" y="5619188"/>
            <a:ext cx="6930886" cy="1179838"/>
          </a:xfrm>
          <a:prstGeom prst="rect">
            <a:avLst/>
          </a:prstGeom>
        </p:spPr>
      </p:pic>
      <p:sp>
        <p:nvSpPr>
          <p:cNvPr id="8" name="Naslov 1">
            <a:extLst>
              <a:ext uri="{FF2B5EF4-FFF2-40B4-BE49-F238E27FC236}">
                <a16:creationId xmlns:a16="http://schemas.microsoft.com/office/drawing/2014/main" id="{82034797-0D2D-44FF-9F34-A3B3D3C472F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84194" y="360183"/>
            <a:ext cx="8915400" cy="2446986"/>
          </a:xfrm>
        </p:spPr>
        <p:txBody>
          <a:bodyPr>
            <a:noAutofit/>
          </a:bodyPr>
          <a:lstStyle/>
          <a:p>
            <a:r>
              <a:rPr lang="hr-HR" sz="2800" b="1" dirty="0">
                <a:solidFill>
                  <a:srgbClr val="00B050"/>
                </a:solidFill>
              </a:rPr>
              <a:t>Kako nastaje otpad?</a:t>
            </a:r>
            <a:br>
              <a:rPr lang="hr-HR" sz="2800" b="1" dirty="0">
                <a:solidFill>
                  <a:srgbClr val="00B050"/>
                </a:solidFill>
              </a:rPr>
            </a:br>
            <a:r>
              <a:rPr lang="hr-HR" sz="2400" b="1" dirty="0">
                <a:solidFill>
                  <a:srgbClr val="00B050"/>
                </a:solidFill>
              </a:rPr>
              <a:t>-nakon što stvari koristimo i više nam ne trebaju one postaju otpad</a:t>
            </a:r>
            <a:br>
              <a:rPr lang="hr-HR" sz="2400" b="1" dirty="0">
                <a:solidFill>
                  <a:srgbClr val="00B050"/>
                </a:solidFill>
              </a:rPr>
            </a:br>
            <a:r>
              <a:rPr lang="hr-HR" sz="2400" b="1" dirty="0">
                <a:solidFill>
                  <a:srgbClr val="00B050"/>
                </a:solidFill>
              </a:rPr>
              <a:t> -neke nakon više godina, neke nakon svega nekoliko trenutaka</a:t>
            </a:r>
            <a:br>
              <a:rPr lang="hr-HR" sz="2400" b="1" dirty="0"/>
            </a:br>
            <a:endParaRPr lang="hr-HR" sz="24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2" name="Slika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16372" y="2485623"/>
            <a:ext cx="4635943" cy="2871987"/>
          </a:xfrm>
          <a:prstGeom prst="rect">
            <a:avLst/>
          </a:prstGeom>
        </p:spPr>
      </p:pic>
      <p:pic>
        <p:nvPicPr>
          <p:cNvPr id="3" name="Slika 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93983" y="2485623"/>
            <a:ext cx="4507606" cy="28719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69267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hr-HR" sz="2800" b="1" dirty="0">
                <a:solidFill>
                  <a:srgbClr val="00B050"/>
                </a:solidFill>
              </a:rPr>
              <a:t>Kako postupati s otpadom?</a:t>
            </a:r>
            <a:endParaRPr lang="en-US" sz="2800" dirty="0">
              <a:solidFill>
                <a:srgbClr val="00B050"/>
              </a:solidFill>
            </a:endParaRPr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r-HR" sz="2400" dirty="0">
                <a:solidFill>
                  <a:srgbClr val="70AD47"/>
                </a:solidFill>
                <a:latin typeface="Calibri"/>
              </a:rPr>
              <a:t>Izbjegavaj stvaranje otpada</a:t>
            </a:r>
          </a:p>
          <a:p>
            <a:pPr lvl="0"/>
            <a:r>
              <a:rPr lang="hr-HR" sz="2400" dirty="0">
                <a:solidFill>
                  <a:srgbClr val="70AD47"/>
                </a:solidFill>
                <a:latin typeface="Calibri"/>
              </a:rPr>
              <a:t>Odvajaj otpad po vrstama</a:t>
            </a:r>
            <a:endParaRPr lang="en-US" sz="2400" dirty="0">
              <a:solidFill>
                <a:srgbClr val="70AD47"/>
              </a:solidFill>
              <a:latin typeface="Calibri"/>
            </a:endParaRPr>
          </a:p>
          <a:p>
            <a:endParaRPr lang="en-US" dirty="0"/>
          </a:p>
        </p:txBody>
      </p:sp>
      <p:pic>
        <p:nvPicPr>
          <p:cNvPr id="4" name="Slika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17945" y="1303120"/>
            <a:ext cx="4075069" cy="3500652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5" name="Slika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70762" y="3762741"/>
            <a:ext cx="5799435" cy="1809753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6" name="Slika 5">
            <a:extLst>
              <a:ext uri="{FF2B5EF4-FFF2-40B4-BE49-F238E27FC236}">
                <a16:creationId xmlns:a16="http://schemas.microsoft.com/office/drawing/2014/main" id="{B5C1303F-1FBC-4BD2-9F1B-2A8E630AAE7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712460" y="6138872"/>
            <a:ext cx="465613" cy="665161"/>
          </a:xfrm>
          <a:prstGeom prst="rect">
            <a:avLst/>
          </a:prstGeom>
        </p:spPr>
      </p:pic>
      <p:pic>
        <p:nvPicPr>
          <p:cNvPr id="7" name="Slika 6">
            <a:extLst>
              <a:ext uri="{FF2B5EF4-FFF2-40B4-BE49-F238E27FC236}">
                <a16:creationId xmlns:a16="http://schemas.microsoft.com/office/drawing/2014/main" id="{D23CD06E-AF68-4748-9B35-C76ECC2B80F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730160" y="5619188"/>
            <a:ext cx="6930886" cy="1179838"/>
          </a:xfrm>
          <a:prstGeom prst="rect">
            <a:avLst/>
          </a:prstGeom>
        </p:spPr>
      </p:pic>
      <p:pic>
        <p:nvPicPr>
          <p:cNvPr id="8" name="Slika 7">
            <a:extLst>
              <a:ext uri="{FF2B5EF4-FFF2-40B4-BE49-F238E27FC236}">
                <a16:creationId xmlns:a16="http://schemas.microsoft.com/office/drawing/2014/main" id="{ED9C8583-2302-4097-BA08-5A1FC2857F9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788206" y="6137008"/>
            <a:ext cx="1734545" cy="6620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238895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hr-HR" sz="2800" b="1" dirty="0">
                <a:solidFill>
                  <a:srgbClr val="00B050"/>
                </a:solidFill>
              </a:rPr>
              <a:t>Kamo s kojim otpadom?</a:t>
            </a:r>
            <a:endParaRPr lang="en-US" sz="2800" dirty="0">
              <a:solidFill>
                <a:srgbClr val="00B050"/>
              </a:solidFill>
            </a:endParaRPr>
          </a:p>
        </p:txBody>
      </p:sp>
      <p:pic>
        <p:nvPicPr>
          <p:cNvPr id="4" name="Slika 8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61386" y="1958323"/>
            <a:ext cx="4339629" cy="3622099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5" name="Slika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01537" y="2139716"/>
            <a:ext cx="3152631" cy="3436836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6" name="Slika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4776" y="1383745"/>
            <a:ext cx="3914042" cy="755971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7" name="Rezervirano mjesto sadržaja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01163" y="1383745"/>
            <a:ext cx="3453006" cy="755971"/>
          </a:xfrm>
          <a:prstGeom prst="rect">
            <a:avLst/>
          </a:prstGeom>
        </p:spPr>
      </p:pic>
      <p:pic>
        <p:nvPicPr>
          <p:cNvPr id="8" name="Slika 7">
            <a:extLst>
              <a:ext uri="{FF2B5EF4-FFF2-40B4-BE49-F238E27FC236}">
                <a16:creationId xmlns:a16="http://schemas.microsoft.com/office/drawing/2014/main" id="{B5C1303F-1FBC-4BD2-9F1B-2A8E630AAE7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729116" y="6129003"/>
            <a:ext cx="463413" cy="662019"/>
          </a:xfrm>
          <a:prstGeom prst="rect">
            <a:avLst/>
          </a:prstGeom>
        </p:spPr>
      </p:pic>
      <p:pic>
        <p:nvPicPr>
          <p:cNvPr id="9" name="Slika 8">
            <a:extLst>
              <a:ext uri="{FF2B5EF4-FFF2-40B4-BE49-F238E27FC236}">
                <a16:creationId xmlns:a16="http://schemas.microsoft.com/office/drawing/2014/main" id="{D23CD06E-AF68-4748-9B35-C76ECC2B80F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663151" y="5619188"/>
            <a:ext cx="6930886" cy="1179838"/>
          </a:xfrm>
          <a:prstGeom prst="rect">
            <a:avLst/>
          </a:prstGeom>
        </p:spPr>
      </p:pic>
      <p:pic>
        <p:nvPicPr>
          <p:cNvPr id="10" name="Slika 9">
            <a:extLst>
              <a:ext uri="{FF2B5EF4-FFF2-40B4-BE49-F238E27FC236}">
                <a16:creationId xmlns:a16="http://schemas.microsoft.com/office/drawing/2014/main" id="{ED9C8583-2302-4097-BA08-5A1FC2857F99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794304" y="6129005"/>
            <a:ext cx="1734545" cy="662018"/>
          </a:xfrm>
          <a:prstGeom prst="rect">
            <a:avLst/>
          </a:prstGeom>
        </p:spPr>
      </p:pic>
      <p:pic>
        <p:nvPicPr>
          <p:cNvPr id="11" name="Picture 2" descr="Gnijezdo Barut otvoren zeleni kontejner za staklo - heidischateau.com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64908" y="2157058"/>
            <a:ext cx="3600312" cy="34621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Pravokutnik 2"/>
          <p:cNvSpPr/>
          <p:nvPr/>
        </p:nvSpPr>
        <p:spPr>
          <a:xfrm flipH="1">
            <a:off x="8464908" y="1532586"/>
            <a:ext cx="4202201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r-HR" sz="2000" b="1" dirty="0">
                <a:solidFill>
                  <a:srgbClr val="00B050"/>
                </a:solidFill>
                <a:latin typeface="Century Gothic" panose="020B0502020202020204" pitchFamily="34" charset="0"/>
              </a:rPr>
              <a:t>Zeleni spremnik je za staklo </a:t>
            </a:r>
            <a:endParaRPr lang="en-US" sz="2000" dirty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6007841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hr-HR" sz="2800" b="1" dirty="0">
                <a:solidFill>
                  <a:schemeClr val="accent5"/>
                </a:solidFill>
              </a:rPr>
              <a:t>Što se još može odvojiti?</a:t>
            </a:r>
            <a:endParaRPr lang="en-US" sz="2800" dirty="0"/>
          </a:p>
        </p:txBody>
      </p:sp>
      <p:pic>
        <p:nvPicPr>
          <p:cNvPr id="4" name="Content Placeholder 1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2048" y="1707094"/>
            <a:ext cx="2857500" cy="1600200"/>
          </a:xfrm>
        </p:spPr>
      </p:pic>
      <p:pic>
        <p:nvPicPr>
          <p:cNvPr id="5" name="Picture 1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53939" y="3677962"/>
            <a:ext cx="2693027" cy="1600200"/>
          </a:xfrm>
          <a:prstGeom prst="rect">
            <a:avLst/>
          </a:prstGeom>
        </p:spPr>
      </p:pic>
      <p:pic>
        <p:nvPicPr>
          <p:cNvPr id="6" name="Slika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7591" y="1676890"/>
            <a:ext cx="2619375" cy="1671638"/>
          </a:xfrm>
          <a:prstGeom prst="rect">
            <a:avLst/>
          </a:prstGeom>
        </p:spPr>
      </p:pic>
      <p:pic>
        <p:nvPicPr>
          <p:cNvPr id="7" name="Slika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4067" y="3458894"/>
            <a:ext cx="2857500" cy="1862767"/>
          </a:xfrm>
          <a:prstGeom prst="rect">
            <a:avLst/>
          </a:prstGeom>
        </p:spPr>
      </p:pic>
      <p:pic>
        <p:nvPicPr>
          <p:cNvPr id="8" name="Slika 7">
            <a:extLst>
              <a:ext uri="{FF2B5EF4-FFF2-40B4-BE49-F238E27FC236}">
                <a16:creationId xmlns:a16="http://schemas.microsoft.com/office/drawing/2014/main" id="{B5C1303F-1FBC-4BD2-9F1B-2A8E630AAE7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746966" y="6115122"/>
            <a:ext cx="465166" cy="664522"/>
          </a:xfrm>
          <a:prstGeom prst="rect">
            <a:avLst/>
          </a:prstGeom>
        </p:spPr>
      </p:pic>
      <p:pic>
        <p:nvPicPr>
          <p:cNvPr id="9" name="Slika 8">
            <a:extLst>
              <a:ext uri="{FF2B5EF4-FFF2-40B4-BE49-F238E27FC236}">
                <a16:creationId xmlns:a16="http://schemas.microsoft.com/office/drawing/2014/main" id="{D23CD06E-AF68-4748-9B35-C76ECC2B80F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685866" y="5599806"/>
            <a:ext cx="6930886" cy="1179838"/>
          </a:xfrm>
          <a:prstGeom prst="rect">
            <a:avLst/>
          </a:prstGeom>
        </p:spPr>
      </p:pic>
      <p:pic>
        <p:nvPicPr>
          <p:cNvPr id="10" name="Slika 9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7478" y="3503964"/>
            <a:ext cx="2642182" cy="1894996"/>
          </a:xfrm>
          <a:prstGeom prst="rect">
            <a:avLst/>
          </a:prstGeom>
        </p:spPr>
      </p:pic>
      <p:pic>
        <p:nvPicPr>
          <p:cNvPr id="11" name="Slika 10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6007" y="1681376"/>
            <a:ext cx="2905125" cy="1747624"/>
          </a:xfrm>
          <a:prstGeom prst="rect">
            <a:avLst/>
          </a:prstGeom>
        </p:spPr>
      </p:pic>
      <p:pic>
        <p:nvPicPr>
          <p:cNvPr id="3" name="Slika 2">
            <a:extLst>
              <a:ext uri="{FF2B5EF4-FFF2-40B4-BE49-F238E27FC236}">
                <a16:creationId xmlns:a16="http://schemas.microsoft.com/office/drawing/2014/main" id="{6C609D6B-9E5B-438D-808C-2100B4630DF3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8774804" y="6115122"/>
            <a:ext cx="1731414" cy="6645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595551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hr-HR" sz="2800" b="1" dirty="0">
                <a:solidFill>
                  <a:srgbClr val="00B050"/>
                </a:solidFill>
              </a:rPr>
              <a:t>Mobilno </a:t>
            </a:r>
            <a:r>
              <a:rPr lang="hr-HR" sz="2800" b="1" dirty="0" err="1">
                <a:solidFill>
                  <a:srgbClr val="00B050"/>
                </a:solidFill>
              </a:rPr>
              <a:t>reciklažno</a:t>
            </a:r>
            <a:r>
              <a:rPr lang="hr-HR" sz="2800" b="1" dirty="0">
                <a:solidFill>
                  <a:srgbClr val="00B050"/>
                </a:solidFill>
              </a:rPr>
              <a:t> dvorište</a:t>
            </a:r>
            <a:endParaRPr lang="en-US" sz="2800" b="1" dirty="0">
              <a:solidFill>
                <a:srgbClr val="00B050"/>
              </a:solidFill>
            </a:endParaRPr>
          </a:p>
        </p:txBody>
      </p:sp>
      <p:pic>
        <p:nvPicPr>
          <p:cNvPr id="5" name="Slika 4">
            <a:extLst>
              <a:ext uri="{FF2B5EF4-FFF2-40B4-BE49-F238E27FC236}">
                <a16:creationId xmlns:a16="http://schemas.microsoft.com/office/drawing/2014/main" id="{B5C1303F-1FBC-4BD2-9F1B-2A8E630AAE7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76139" y="6104881"/>
            <a:ext cx="466498" cy="666426"/>
          </a:xfrm>
          <a:prstGeom prst="rect">
            <a:avLst/>
          </a:prstGeom>
        </p:spPr>
      </p:pic>
      <p:pic>
        <p:nvPicPr>
          <p:cNvPr id="6" name="Slika 5">
            <a:extLst>
              <a:ext uri="{FF2B5EF4-FFF2-40B4-BE49-F238E27FC236}">
                <a16:creationId xmlns:a16="http://schemas.microsoft.com/office/drawing/2014/main" id="{D23CD06E-AF68-4748-9B35-C76ECC2B80F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80810" y="5595877"/>
            <a:ext cx="6930886" cy="1179838"/>
          </a:xfrm>
          <a:prstGeom prst="rect">
            <a:avLst/>
          </a:prstGeom>
        </p:spPr>
      </p:pic>
      <p:pic>
        <p:nvPicPr>
          <p:cNvPr id="7" name="Slika 6">
            <a:extLst>
              <a:ext uri="{FF2B5EF4-FFF2-40B4-BE49-F238E27FC236}">
                <a16:creationId xmlns:a16="http://schemas.microsoft.com/office/drawing/2014/main" id="{ED9C8583-2302-4097-BA08-5A1FC2857F9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776645" y="6113697"/>
            <a:ext cx="1734545" cy="662018"/>
          </a:xfrm>
          <a:prstGeom prst="rect">
            <a:avLst/>
          </a:prstGeom>
        </p:spPr>
      </p:pic>
      <p:sp>
        <p:nvSpPr>
          <p:cNvPr id="8" name="Pravokutnik 7"/>
          <p:cNvSpPr/>
          <p:nvPr/>
        </p:nvSpPr>
        <p:spPr>
          <a:xfrm>
            <a:off x="7203232" y="1175657"/>
            <a:ext cx="4842587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r-HR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Mogu se </a:t>
            </a:r>
            <a:r>
              <a:rPr lang="hr-HR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besplatno odložiti: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r-HR" b="1" dirty="0"/>
              <a:t>papir i karton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r-HR" b="1" dirty="0"/>
              <a:t>metal, staklo, gume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r-HR" b="1" dirty="0"/>
              <a:t>ulja (jestiva i motorna)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r-HR" b="1" dirty="0"/>
              <a:t> fluorescentne cijevi i ostali otpad koji sadrži živu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r-HR" b="1" dirty="0"/>
              <a:t>baterije i akumulatori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r-HR" b="1" dirty="0"/>
              <a:t>pesticidi ,</a:t>
            </a:r>
            <a:r>
              <a:rPr lang="hr-HR" b="1" dirty="0" err="1"/>
              <a:t>citoksici</a:t>
            </a:r>
            <a:r>
              <a:rPr lang="hr-HR" b="1" dirty="0"/>
              <a:t>, citostatici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r-HR" b="1" dirty="0"/>
              <a:t>kiseline i lužine 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r-HR" b="1" dirty="0"/>
              <a:t>fotografske kemikalije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r-HR" b="1" dirty="0"/>
              <a:t>deterdženti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r-HR" b="1" dirty="0"/>
              <a:t>otapala  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hr-HR" b="1" dirty="0"/>
              <a:t>oprema koja sadrži </a:t>
            </a:r>
            <a:r>
              <a:rPr lang="hr-HR" b="1" dirty="0" err="1"/>
              <a:t>kloroflourougljike</a:t>
            </a:r>
            <a:r>
              <a:rPr lang="hr-HR" b="1" dirty="0"/>
              <a:t> </a:t>
            </a:r>
            <a:endParaRPr lang="hr-HR" dirty="0"/>
          </a:p>
          <a:p>
            <a:r>
              <a:rPr lang="hr-HR" b="1" dirty="0"/>
              <a:t>      (npr. hladnjaci, klima uređaji)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r-HR" b="1" dirty="0"/>
              <a:t> uljni filteri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r-HR" b="1" dirty="0"/>
              <a:t>drvo koje sadrži opasne tvari</a:t>
            </a:r>
            <a:endParaRPr lang="en-US" dirty="0"/>
          </a:p>
        </p:txBody>
      </p:sp>
      <p:pic>
        <p:nvPicPr>
          <p:cNvPr id="11" name="Rezervirano mjesto sadržaja 10">
            <a:extLst>
              <a:ext uri="{FF2B5EF4-FFF2-40B4-BE49-F238E27FC236}">
                <a16:creationId xmlns:a16="http://schemas.microsoft.com/office/drawing/2014/main" id="{83C61FE7-42E1-4239-9EDF-04E41B7B639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5"/>
          <a:stretch>
            <a:fillRect/>
          </a:stretch>
        </p:blipFill>
        <p:spPr>
          <a:xfrm>
            <a:off x="1145742" y="1539875"/>
            <a:ext cx="5662800" cy="3778250"/>
          </a:xfrm>
        </p:spPr>
      </p:pic>
    </p:spTree>
    <p:extLst>
      <p:ext uri="{BB962C8B-B14F-4D97-AF65-F5344CB8AC3E}">
        <p14:creationId xmlns:p14="http://schemas.microsoft.com/office/powerpoint/2010/main" val="27670482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hr-HR" sz="2800" b="1" dirty="0">
                <a:solidFill>
                  <a:srgbClr val="00B050"/>
                </a:solidFill>
                <a:latin typeface="Century Gothic" panose="020B0502020202020204" pitchFamily="34" charset="0"/>
              </a:rPr>
              <a:t>Otpad se može smanjiti i </a:t>
            </a:r>
            <a:r>
              <a:rPr lang="hr-HR" sz="2800" b="1" dirty="0" err="1">
                <a:solidFill>
                  <a:srgbClr val="00B050"/>
                </a:solidFill>
                <a:latin typeface="Century Gothic" panose="020B0502020202020204" pitchFamily="34" charset="0"/>
              </a:rPr>
              <a:t>kompostiranjem</a:t>
            </a:r>
            <a:endParaRPr lang="en-US" sz="2800" dirty="0">
              <a:solidFill>
                <a:srgbClr val="00B050"/>
              </a:solidFill>
              <a:latin typeface="Century Gothic" panose="020B0502020202020204" pitchFamily="34" charset="0"/>
            </a:endParaRPr>
          </a:p>
        </p:txBody>
      </p:sp>
      <p:pic>
        <p:nvPicPr>
          <p:cNvPr id="4" name="Rezervirano mjesto sadržaja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41866" y="1905000"/>
            <a:ext cx="2857500" cy="2686050"/>
          </a:xfrm>
        </p:spPr>
      </p:pic>
      <p:pic>
        <p:nvPicPr>
          <p:cNvPr id="5" name="Slika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43929" y="1905000"/>
            <a:ext cx="3900268" cy="2783659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7" name="Slika 6">
            <a:extLst>
              <a:ext uri="{FF2B5EF4-FFF2-40B4-BE49-F238E27FC236}">
                <a16:creationId xmlns:a16="http://schemas.microsoft.com/office/drawing/2014/main" id="{B5C1303F-1FBC-4BD2-9F1B-2A8E630AAE7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891874" y="6019918"/>
            <a:ext cx="463413" cy="662018"/>
          </a:xfrm>
          <a:prstGeom prst="rect">
            <a:avLst/>
          </a:prstGeom>
        </p:spPr>
      </p:pic>
      <p:pic>
        <p:nvPicPr>
          <p:cNvPr id="8" name="Slika 7">
            <a:extLst>
              <a:ext uri="{FF2B5EF4-FFF2-40B4-BE49-F238E27FC236}">
                <a16:creationId xmlns:a16="http://schemas.microsoft.com/office/drawing/2014/main" id="{D23CD06E-AF68-4748-9B35-C76ECC2B80F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657874" y="5547089"/>
            <a:ext cx="6930886" cy="1179838"/>
          </a:xfrm>
          <a:prstGeom prst="rect">
            <a:avLst/>
          </a:prstGeom>
        </p:spPr>
      </p:pic>
      <p:pic>
        <p:nvPicPr>
          <p:cNvPr id="9" name="Slika 8">
            <a:extLst>
              <a:ext uri="{FF2B5EF4-FFF2-40B4-BE49-F238E27FC236}">
                <a16:creationId xmlns:a16="http://schemas.microsoft.com/office/drawing/2014/main" id="{ED9C8583-2302-4097-BA08-5A1FC2857F9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799581" y="6019918"/>
            <a:ext cx="1734545" cy="662018"/>
          </a:xfrm>
          <a:prstGeom prst="rect">
            <a:avLst/>
          </a:prstGeom>
        </p:spPr>
      </p:pic>
      <p:pic>
        <p:nvPicPr>
          <p:cNvPr id="10" name="Slika 9" descr="Slika na kojoj se prikazuje trava, klupa, na otvorenom, park&#10;&#10;Opis je automatski generiran">
            <a:extLst>
              <a:ext uri="{FF2B5EF4-FFF2-40B4-BE49-F238E27FC236}">
                <a16:creationId xmlns:a16="http://schemas.microsoft.com/office/drawing/2014/main" id="{77295801-E2DF-4E28-ABDC-EA55040E6F44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831092" y="1853167"/>
            <a:ext cx="2857501" cy="28575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9906042"/>
      </p:ext>
    </p:extLst>
  </p:cSld>
  <p:clrMapOvr>
    <a:masterClrMapping/>
  </p:clrMapOvr>
</p:sld>
</file>

<file path=ppt/theme/theme1.xml><?xml version="1.0" encoding="utf-8"?>
<a:theme xmlns:a="http://schemas.openxmlformats.org/drawingml/2006/main" name="Pramen">
  <a:themeElements>
    <a:clrScheme name="Wisp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Wisp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isp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430</TotalTime>
  <Words>285</Words>
  <Application>Microsoft Office PowerPoint</Application>
  <PresentationFormat>Široki zaslon</PresentationFormat>
  <Paragraphs>35</Paragraphs>
  <Slides>11</Slides>
  <Notes>0</Notes>
  <HiddenSlides>0</HiddenSlides>
  <MMClips>0</MMClips>
  <ScaleCrop>false</ScaleCrop>
  <HeadingPairs>
    <vt:vector size="6" baseType="variant">
      <vt:variant>
        <vt:lpstr>Korišteni fontovi</vt:lpstr>
      </vt:variant>
      <vt:variant>
        <vt:i4>4</vt:i4>
      </vt:variant>
      <vt:variant>
        <vt:lpstr>Tema</vt:lpstr>
      </vt:variant>
      <vt:variant>
        <vt:i4>1</vt:i4>
      </vt:variant>
      <vt:variant>
        <vt:lpstr>Naslovi slajdova</vt:lpstr>
      </vt:variant>
      <vt:variant>
        <vt:i4>11</vt:i4>
      </vt:variant>
    </vt:vector>
  </HeadingPairs>
  <TitlesOfParts>
    <vt:vector size="16" baseType="lpstr">
      <vt:lpstr>Arial</vt:lpstr>
      <vt:lpstr>Calibri</vt:lpstr>
      <vt:lpstr>Century Gothic</vt:lpstr>
      <vt:lpstr>Wingdings 3</vt:lpstr>
      <vt:lpstr>Pramen</vt:lpstr>
      <vt:lpstr>Održivo gospodarenje otpadom,  razdvajanje otpada i  način korištenja usluga mobilnog reciklažnog dvorišta  </vt:lpstr>
      <vt:lpstr>PowerPoint prezentacija</vt:lpstr>
      <vt:lpstr>Što je otpad?  -sve ono što više ne trebamo i planiramo baciti</vt:lpstr>
      <vt:lpstr>Kako nastaje otpad? -nakon što stvari koristimo i više nam ne trebaju one postaju otpad  -neke nakon više godina, neke nakon svega nekoliko trenutaka </vt:lpstr>
      <vt:lpstr>Kako postupati s otpadom?</vt:lpstr>
      <vt:lpstr>Kamo s kojim otpadom?</vt:lpstr>
      <vt:lpstr>Što se još može odvojiti?</vt:lpstr>
      <vt:lpstr>Mobilno reciklažno dvorište</vt:lpstr>
      <vt:lpstr>Otpad se može smanjiti i kompostiranjem</vt:lpstr>
      <vt:lpstr>PowerPoint prezentacija</vt:lpstr>
      <vt:lpstr>Hvala na pozornosti!   Linda Šušteršić Udruga za promicanje ekološke proizvodnje hrane, zaštite okoliša i održivog razvoja „Eko-Zadar”           Tel: (023) 300-120 | Fax: (023) 300-119 Špire Brusine 12, 23000 ZADAR  www.ekozadar.hr | desk@ekozadar.hr 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Održivo gospodarenje otpadom,  razdvajanje otpada i  način korištenja usluga mobilnog reciklažnog dvorišta</dc:title>
  <dc:creator>Eko</dc:creator>
  <cp:lastModifiedBy>Jona Petešić</cp:lastModifiedBy>
  <cp:revision>22</cp:revision>
  <dcterms:created xsi:type="dcterms:W3CDTF">2021-04-24T16:22:39Z</dcterms:created>
  <dcterms:modified xsi:type="dcterms:W3CDTF">2021-06-15T10:24:08Z</dcterms:modified>
</cp:coreProperties>
</file>