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61" r:id="rId4"/>
    <p:sldId id="262" r:id="rId5"/>
    <p:sldId id="270" r:id="rId6"/>
    <p:sldId id="263" r:id="rId7"/>
    <p:sldId id="265" r:id="rId8"/>
    <p:sldId id="264" r:id="rId9"/>
    <p:sldId id="266" r:id="rId10"/>
    <p:sldId id="267" r:id="rId11"/>
    <p:sldId id="268" r:id="rId12"/>
    <p:sldId id="269" r:id="rId13"/>
    <p:sldId id="275" r:id="rId14"/>
    <p:sldId id="274" r:id="rId15"/>
    <p:sldId id="271" r:id="rId16"/>
    <p:sldId id="279" r:id="rId17"/>
    <p:sldId id="272" r:id="rId18"/>
    <p:sldId id="277" r:id="rId19"/>
    <p:sldId id="280" r:id="rId20"/>
    <p:sldId id="278" r:id="rId21"/>
    <p:sldId id="276" r:id="rId22"/>
    <p:sldId id="273" r:id="rId23"/>
    <p:sldId id="259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2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0.jpg"/><Relationship Id="rId7" Type="http://schemas.openxmlformats.org/officeDocument/2006/relationships/image" Target="../media/image34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10" Type="http://schemas.openxmlformats.org/officeDocument/2006/relationships/image" Target="../media/image1.png"/><Relationship Id="rId4" Type="http://schemas.openxmlformats.org/officeDocument/2006/relationships/image" Target="../media/image31.jpeg"/><Relationship Id="rId9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9.jpeg"/><Relationship Id="rId7" Type="http://schemas.openxmlformats.org/officeDocument/2006/relationships/image" Target="../media/image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43.jpeg"/><Relationship Id="rId4" Type="http://schemas.openxmlformats.org/officeDocument/2006/relationships/image" Target="../media/image40.jpeg"/><Relationship Id="rId9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5.jpeg"/><Relationship Id="rId7" Type="http://schemas.openxmlformats.org/officeDocument/2006/relationships/image" Target="../media/image46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7" Type="http://schemas.openxmlformats.org/officeDocument/2006/relationships/image" Target="../media/image1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50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52.png"/><Relationship Id="rId7" Type="http://schemas.openxmlformats.org/officeDocument/2006/relationships/image" Target="../media/image3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4.jpg"/><Relationship Id="rId4" Type="http://schemas.openxmlformats.org/officeDocument/2006/relationships/image" Target="../media/image53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6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6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1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70AF8BF-5961-4F76-9710-C0C0A0370C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540914"/>
            <a:ext cx="8915399" cy="2511379"/>
          </a:xfrm>
        </p:spPr>
        <p:txBody>
          <a:bodyPr>
            <a:noAutofit/>
          </a:bodyPr>
          <a:lstStyle/>
          <a:p>
            <a:r>
              <a:rPr lang="hr-HR" sz="4000" b="1" dirty="0">
                <a:solidFill>
                  <a:schemeClr val="accent3">
                    <a:lumMod val="50000"/>
                  </a:schemeClr>
                </a:solidFill>
              </a:rPr>
              <a:t>Održivo gospodarenje otpadom</a:t>
            </a:r>
            <a:r>
              <a:rPr lang="hr-HR" sz="4000" b="1" dirty="0"/>
              <a:t>, </a:t>
            </a:r>
            <a:br>
              <a:rPr lang="hr-HR" sz="4000" b="1" dirty="0"/>
            </a:br>
            <a:r>
              <a:rPr lang="hr-HR" sz="4000" b="1" dirty="0">
                <a:solidFill>
                  <a:schemeClr val="accent1">
                    <a:lumMod val="75000"/>
                  </a:schemeClr>
                </a:solidFill>
              </a:rPr>
              <a:t>razdvajanje otpada i</a:t>
            </a:r>
            <a:r>
              <a:rPr lang="hr-HR" sz="4000" b="1" dirty="0"/>
              <a:t> </a:t>
            </a:r>
            <a:br>
              <a:rPr lang="hr-HR" sz="4000" b="1" dirty="0"/>
            </a:br>
            <a:r>
              <a:rPr lang="hr-HR" sz="4000" b="1" dirty="0"/>
              <a:t>način korištenja usluga </a:t>
            </a:r>
            <a:r>
              <a:rPr lang="hr-HR" sz="4000" b="1" dirty="0">
                <a:solidFill>
                  <a:schemeClr val="accent6">
                    <a:lumMod val="75000"/>
                  </a:schemeClr>
                </a:solidFill>
              </a:rPr>
              <a:t>mobilnog </a:t>
            </a:r>
            <a:r>
              <a:rPr lang="hr-HR" sz="4000" b="1" dirty="0" err="1">
                <a:solidFill>
                  <a:schemeClr val="accent6">
                    <a:lumMod val="75000"/>
                  </a:schemeClr>
                </a:solidFill>
              </a:rPr>
              <a:t>reciklažnog</a:t>
            </a:r>
            <a:r>
              <a:rPr lang="hr-HR" sz="4000" b="1" dirty="0">
                <a:solidFill>
                  <a:schemeClr val="accent6">
                    <a:lumMod val="75000"/>
                  </a:schemeClr>
                </a:solidFill>
              </a:rPr>
              <a:t> dvorišta  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BBDCF612-9F79-4B67-B1FD-B6AB3D6812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9213" y="3155325"/>
            <a:ext cx="8915399" cy="528033"/>
          </a:xfrm>
        </p:spPr>
        <p:txBody>
          <a:bodyPr/>
          <a:lstStyle/>
          <a:p>
            <a:r>
              <a:rPr lang="hr-HR" dirty="0"/>
              <a:t>Sali,16.06.2021.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ED9C8583-2302-4097-BA08-5A1FC2857F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0395" y="6137008"/>
            <a:ext cx="1734545" cy="662018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B5C1303F-1FBC-4BD2-9F1B-2A8E630AAE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7644" y="5998452"/>
            <a:ext cx="560402" cy="800574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D23CD06E-AF68-4748-9B35-C76ECC2B80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6805" y="5619188"/>
            <a:ext cx="6930886" cy="1179838"/>
          </a:xfrm>
          <a:prstGeom prst="rect">
            <a:avLst/>
          </a:prstGeom>
        </p:spPr>
      </p:pic>
      <p:sp>
        <p:nvSpPr>
          <p:cNvPr id="4" name="Pravokutnik 3"/>
          <p:cNvSpPr/>
          <p:nvPr/>
        </p:nvSpPr>
        <p:spPr>
          <a:xfrm>
            <a:off x="1816372" y="4182080"/>
            <a:ext cx="109169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USPOSTAVA MOBILNOG RECIKLAŽNOG DVORIŠTA U OPĆINI SALI</a:t>
            </a:r>
            <a:r>
              <a:rPr lang="hr-HR" sz="2000" b="1" dirty="0">
                <a:solidFill>
                  <a:srgbClr val="002060"/>
                </a:solidFill>
              </a:rPr>
              <a:t>  </a:t>
            </a:r>
            <a:r>
              <a:rPr lang="en-US" sz="2000" b="1" dirty="0">
                <a:solidFill>
                  <a:srgbClr val="002060"/>
                </a:solidFill>
              </a:rPr>
              <a:t>KK.06.3.1.16.0071.</a:t>
            </a:r>
          </a:p>
          <a:p>
            <a:endParaRPr lang="en-US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en-US" sz="1400" dirty="0" err="1">
                <a:solidFill>
                  <a:srgbClr val="00B050"/>
                </a:solidFill>
              </a:rPr>
              <a:t>Projekt</a:t>
            </a:r>
            <a:r>
              <a:rPr lang="en-US" sz="1400" dirty="0">
                <a:solidFill>
                  <a:srgbClr val="00B050"/>
                </a:solidFill>
              </a:rPr>
              <a:t> </a:t>
            </a:r>
            <a:r>
              <a:rPr lang="en-US" sz="1400" dirty="0" err="1">
                <a:solidFill>
                  <a:srgbClr val="00B050"/>
                </a:solidFill>
              </a:rPr>
              <a:t>sufinancira</a:t>
            </a:r>
            <a:r>
              <a:rPr lang="en-US" sz="1400" dirty="0">
                <a:solidFill>
                  <a:srgbClr val="00B050"/>
                </a:solidFill>
              </a:rPr>
              <a:t> </a:t>
            </a:r>
            <a:r>
              <a:rPr lang="en-US" sz="1400" dirty="0" err="1">
                <a:solidFill>
                  <a:srgbClr val="00B050"/>
                </a:solidFill>
              </a:rPr>
              <a:t>Europska</a:t>
            </a:r>
            <a:r>
              <a:rPr lang="en-US" sz="1400" dirty="0">
                <a:solidFill>
                  <a:srgbClr val="00B050"/>
                </a:solidFill>
              </a:rPr>
              <a:t> </a:t>
            </a:r>
            <a:r>
              <a:rPr lang="en-US" sz="1400" dirty="0" err="1">
                <a:solidFill>
                  <a:srgbClr val="00B050"/>
                </a:solidFill>
              </a:rPr>
              <a:t>unija</a:t>
            </a:r>
            <a:r>
              <a:rPr lang="en-US" sz="1400" dirty="0">
                <a:solidFill>
                  <a:srgbClr val="00B050"/>
                </a:solidFill>
              </a:rPr>
              <a:t> </a:t>
            </a:r>
            <a:r>
              <a:rPr lang="en-US" sz="1400" dirty="0" err="1">
                <a:solidFill>
                  <a:srgbClr val="00B050"/>
                </a:solidFill>
              </a:rPr>
              <a:t>iz</a:t>
            </a:r>
            <a:r>
              <a:rPr lang="en-US" sz="1400" dirty="0">
                <a:solidFill>
                  <a:srgbClr val="00B050"/>
                </a:solidFill>
              </a:rPr>
              <a:t> </a:t>
            </a:r>
            <a:r>
              <a:rPr lang="en-US" sz="1400" dirty="0" err="1">
                <a:solidFill>
                  <a:srgbClr val="00B050"/>
                </a:solidFill>
              </a:rPr>
              <a:t>Kohezijskog</a:t>
            </a:r>
            <a:r>
              <a:rPr lang="en-US" sz="1400" dirty="0">
                <a:solidFill>
                  <a:srgbClr val="00B050"/>
                </a:solidFill>
              </a:rPr>
              <a:t> </a:t>
            </a:r>
            <a:r>
              <a:rPr lang="en-US" sz="1400" dirty="0" err="1">
                <a:solidFill>
                  <a:srgbClr val="00B050"/>
                </a:solidFill>
              </a:rPr>
              <a:t>fonda</a:t>
            </a:r>
            <a:r>
              <a:rPr lang="hr-HR" sz="1400" dirty="0">
                <a:solidFill>
                  <a:srgbClr val="00B050"/>
                </a:solidFill>
              </a:rPr>
              <a:t>  </a:t>
            </a:r>
            <a:r>
              <a:rPr lang="en-US" sz="1400" dirty="0" err="1">
                <a:solidFill>
                  <a:srgbClr val="00B050"/>
                </a:solidFill>
              </a:rPr>
              <a:t>Operativni</a:t>
            </a:r>
            <a:r>
              <a:rPr lang="en-US" sz="1400" dirty="0">
                <a:solidFill>
                  <a:srgbClr val="00B050"/>
                </a:solidFill>
              </a:rPr>
              <a:t> program </a:t>
            </a:r>
            <a:r>
              <a:rPr lang="en-US" sz="1400" dirty="0" err="1">
                <a:solidFill>
                  <a:srgbClr val="00B050"/>
                </a:solidFill>
              </a:rPr>
              <a:t>Konkurentnost</a:t>
            </a:r>
            <a:r>
              <a:rPr lang="en-US" sz="1400" dirty="0">
                <a:solidFill>
                  <a:srgbClr val="00B050"/>
                </a:solidFill>
              </a:rPr>
              <a:t> </a:t>
            </a:r>
            <a:r>
              <a:rPr lang="en-US" sz="1400" dirty="0" err="1">
                <a:solidFill>
                  <a:srgbClr val="00B050"/>
                </a:solidFill>
              </a:rPr>
              <a:t>i</a:t>
            </a:r>
            <a:r>
              <a:rPr lang="en-US" sz="1400" dirty="0">
                <a:solidFill>
                  <a:srgbClr val="00B050"/>
                </a:solidFill>
              </a:rPr>
              <a:t> </a:t>
            </a:r>
            <a:r>
              <a:rPr lang="en-US" sz="1400" dirty="0" err="1">
                <a:solidFill>
                  <a:srgbClr val="00B050"/>
                </a:solidFill>
              </a:rPr>
              <a:t>kohezija</a:t>
            </a:r>
            <a:r>
              <a:rPr lang="en-US" sz="1400" dirty="0">
                <a:solidFill>
                  <a:srgbClr val="00B050"/>
                </a:solidFill>
              </a:rPr>
              <a:t> 2014.-2020. 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7636975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>
            <a:extLst>
              <a:ext uri="{FF2B5EF4-FFF2-40B4-BE49-F238E27FC236}">
                <a16:creationId xmlns:a16="http://schemas.microsoft.com/office/drawing/2014/main" id="{D23CD06E-AF68-4748-9B35-C76ECC2B80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3898" y="5606703"/>
            <a:ext cx="6930886" cy="1140655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81071" y="624110"/>
            <a:ext cx="10023542" cy="1280890"/>
          </a:xfrm>
        </p:spPr>
        <p:txBody>
          <a:bodyPr/>
          <a:lstStyle/>
          <a:p>
            <a:r>
              <a:rPr lang="hr-HR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r>
              <a:rPr lang="hr-HR" b="1" dirty="0">
                <a:solidFill>
                  <a:srgbClr val="C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Razdvajanje otpada: </a:t>
            </a:r>
            <a:r>
              <a:rPr lang="hr-HR" b="1" dirty="0" err="1">
                <a:solidFill>
                  <a:srgbClr val="C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Biootpad</a:t>
            </a:r>
            <a:endParaRPr lang="en-US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273287" y="1365161"/>
            <a:ext cx="4731026" cy="4906849"/>
          </a:xfrm>
        </p:spPr>
        <p:txBody>
          <a:bodyPr>
            <a:normAutofit fontScale="40000" lnSpcReduction="20000"/>
          </a:bodyPr>
          <a:lstStyle/>
          <a:p>
            <a:r>
              <a:rPr lang="hr-HR" sz="6400" b="1" dirty="0">
                <a:solidFill>
                  <a:srgbClr val="00B05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hr-HR" sz="6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ostaci voća i povrća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hr-HR" sz="6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pokošena trava, korov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hr-HR" sz="6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ljuske od jaja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hr-HR" sz="6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talog kave i čaja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hr-HR" sz="6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ostaci biljaka i cvijeća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hr-HR" sz="6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usitnjeno suho granje, lišće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hr-HR" sz="6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slama, sijeno, piljevina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hr-HR" sz="6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ostaci orezivanja voćaka</a:t>
            </a:r>
          </a:p>
          <a:p>
            <a:endParaRPr lang="en-US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FCE27077-8AD6-472A-857E-E66D4A295D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940" y="1365161"/>
            <a:ext cx="2472289" cy="4352184"/>
          </a:xfrm>
          <a:prstGeom prst="rect">
            <a:avLst/>
          </a:prstGeom>
        </p:spPr>
      </p:pic>
      <p:sp>
        <p:nvSpPr>
          <p:cNvPr id="5" name="Pravokutnik 4"/>
          <p:cNvSpPr/>
          <p:nvPr/>
        </p:nvSpPr>
        <p:spPr>
          <a:xfrm>
            <a:off x="8004314" y="1491889"/>
            <a:ext cx="382987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600" b="1" dirty="0">
                <a:solidFill>
                  <a:srgbClr val="FF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 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hr-HR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otpad životinjskog porijekla (meso, kosti)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hr-HR" sz="2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plastika, metal, staklo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hr-HR" sz="2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lijekovi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hr-HR" sz="2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papirnate pelene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hr-HR" sz="2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novinski papir i časopisi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hr-HR" sz="2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lakirano ili bojano drvo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hr-HR" sz="2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pepeo od ugljena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B5C1303F-1FBC-4BD2-9F1B-2A8E630AAE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97302" y="6085340"/>
            <a:ext cx="465341" cy="664772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ED9C8583-2302-4097-BA08-5A1FC2857F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9842" y="6085340"/>
            <a:ext cx="1734545" cy="662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772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solidFill>
                  <a:schemeClr val="accent5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Razdvajanje otpada: EE otpad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156175" y="2002910"/>
            <a:ext cx="4348438" cy="3679711"/>
          </a:xfrm>
        </p:spPr>
        <p:txBody>
          <a:bodyPr/>
          <a:lstStyle/>
          <a:p>
            <a:r>
              <a:rPr lang="hr-HR" b="1" dirty="0">
                <a:cs typeface="Arial" panose="020B0604020202020204" pitchFamily="34" charset="0"/>
              </a:rPr>
              <a:t>BESPLATAN ODVOZ I ZBRINJAVANJE</a:t>
            </a:r>
            <a:br>
              <a:rPr lang="hr-HR" b="1" dirty="0">
                <a:cs typeface="Arial" panose="020B0604020202020204" pitchFamily="34" charset="0"/>
              </a:rPr>
            </a:br>
            <a:r>
              <a:rPr lang="hr-HR" b="1" dirty="0">
                <a:cs typeface="Arial" panose="020B0604020202020204" pitchFamily="34" charset="0"/>
              </a:rPr>
              <a:t>OTPADNIH ELEKTRIČNIH I ELEKTRONIČKIH UREĐAJA</a:t>
            </a:r>
          </a:p>
          <a:p>
            <a:r>
              <a:rPr lang="hr-HR" b="1" dirty="0">
                <a:cs typeface="Arial" panose="020B0604020202020204" pitchFamily="34" charset="0"/>
              </a:rPr>
              <a:t>Besplatni telefon 0800 444 110</a:t>
            </a:r>
          </a:p>
          <a:p>
            <a:endParaRPr lang="en-US" dirty="0"/>
          </a:p>
        </p:txBody>
      </p:sp>
      <p:sp>
        <p:nvSpPr>
          <p:cNvPr id="4" name="Pravokutnik 3"/>
          <p:cNvSpPr/>
          <p:nvPr/>
        </p:nvSpPr>
        <p:spPr>
          <a:xfrm>
            <a:off x="1457739" y="1258957"/>
            <a:ext cx="104692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ea typeface="Calibri" panose="020F0502020204030204" pitchFamily="34" charset="0"/>
                <a:cs typeface="Arial" panose="020B0604020202020204" pitchFamily="34" charset="0"/>
              </a:rPr>
              <a:t>Električni i </a:t>
            </a:r>
            <a:r>
              <a:rPr lang="it-IT" dirty="0" err="1">
                <a:ea typeface="Calibri" panose="020F0502020204030204" pitchFamily="34" charset="0"/>
                <a:cs typeface="Arial" panose="020B0604020202020204" pitchFamily="34" charset="0"/>
              </a:rPr>
              <a:t>elektronički</a:t>
            </a:r>
            <a:r>
              <a:rPr lang="it-IT" dirty="0">
                <a:ea typeface="Calibri" panose="020F0502020204030204" pitchFamily="34" charset="0"/>
                <a:cs typeface="Arial" panose="020B0604020202020204" pitchFamily="34" charset="0"/>
              </a:rPr>
              <a:t> (EE) </a:t>
            </a:r>
            <a:r>
              <a:rPr lang="it-IT" dirty="0" err="1">
                <a:ea typeface="Calibri" panose="020F0502020204030204" pitchFamily="34" charset="0"/>
                <a:cs typeface="Arial" panose="020B0604020202020204" pitchFamily="34" charset="0"/>
              </a:rPr>
              <a:t>otpad</a:t>
            </a:r>
            <a:r>
              <a:rPr lang="it-IT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ea typeface="Calibri" panose="020F0502020204030204" pitchFamily="34" charset="0"/>
                <a:cs typeface="Arial" panose="020B0604020202020204" pitchFamily="34" charset="0"/>
              </a:rPr>
              <a:t>čine</a:t>
            </a:r>
            <a:r>
              <a:rPr lang="it-IT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ea typeface="Calibri" panose="020F0502020204030204" pitchFamily="34" charset="0"/>
                <a:cs typeface="Arial" panose="020B0604020202020204" pitchFamily="34" charset="0"/>
              </a:rPr>
              <a:t>odbačena</a:t>
            </a:r>
            <a:r>
              <a:rPr lang="it-IT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b="1" dirty="0" err="1">
                <a:ea typeface="Calibri" panose="020F0502020204030204" pitchFamily="34" charset="0"/>
                <a:cs typeface="Arial" panose="020B0604020202020204" pitchFamily="34" charset="0"/>
              </a:rPr>
              <a:t>električna</a:t>
            </a:r>
            <a:r>
              <a:rPr lang="it-IT" b="1" dirty="0">
                <a:ea typeface="Calibri" panose="020F0502020204030204" pitchFamily="34" charset="0"/>
                <a:cs typeface="Arial" panose="020B0604020202020204" pitchFamily="34" charset="0"/>
              </a:rPr>
              <a:t> i </a:t>
            </a:r>
            <a:r>
              <a:rPr lang="it-IT" b="1" dirty="0" err="1">
                <a:ea typeface="Calibri" panose="020F0502020204030204" pitchFamily="34" charset="0"/>
                <a:cs typeface="Arial" panose="020B0604020202020204" pitchFamily="34" charset="0"/>
              </a:rPr>
              <a:t>elektronička</a:t>
            </a:r>
            <a:r>
              <a:rPr lang="it-IT" b="1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b="1" dirty="0" err="1">
                <a:ea typeface="Calibri" panose="020F0502020204030204" pitchFamily="34" charset="0"/>
                <a:cs typeface="Arial" panose="020B0604020202020204" pitchFamily="34" charset="0"/>
              </a:rPr>
              <a:t>oprema</a:t>
            </a:r>
            <a:r>
              <a:rPr lang="it-IT" b="1" dirty="0">
                <a:ea typeface="Calibri" panose="020F0502020204030204" pitchFamily="34" charset="0"/>
                <a:cs typeface="Arial" panose="020B0604020202020204" pitchFamily="34" charset="0"/>
              </a:rPr>
              <a:t> i </a:t>
            </a:r>
            <a:r>
              <a:rPr lang="it-IT" b="1" dirty="0" err="1">
                <a:ea typeface="Calibri" panose="020F0502020204030204" pitchFamily="34" charset="0"/>
                <a:cs typeface="Arial" panose="020B0604020202020204" pitchFamily="34" charset="0"/>
              </a:rPr>
              <a:t>uređaji</a:t>
            </a:r>
            <a:r>
              <a:rPr lang="it-IT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ea typeface="Calibri" panose="020F0502020204030204" pitchFamily="34" charset="0"/>
                <a:cs typeface="Arial" panose="020B0604020202020204" pitchFamily="34" charset="0"/>
              </a:rPr>
              <a:t>ovisni</a:t>
            </a:r>
            <a:r>
              <a:rPr lang="it-IT" dirty="0">
                <a:ea typeface="Calibri" panose="020F0502020204030204" pitchFamily="34" charset="0"/>
                <a:cs typeface="Arial" panose="020B0604020202020204" pitchFamily="34" charset="0"/>
              </a:rPr>
              <a:t> o </a:t>
            </a:r>
            <a:r>
              <a:rPr lang="it-IT" dirty="0" err="1">
                <a:ea typeface="Calibri" panose="020F0502020204030204" pitchFamily="34" charset="0"/>
                <a:cs typeface="Arial" panose="020B0604020202020204" pitchFamily="34" charset="0"/>
              </a:rPr>
              <a:t>električnoj</a:t>
            </a:r>
            <a:r>
              <a:rPr lang="it-IT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ea typeface="Calibri" panose="020F0502020204030204" pitchFamily="34" charset="0"/>
                <a:cs typeface="Arial" panose="020B0604020202020204" pitchFamily="34" charset="0"/>
              </a:rPr>
              <a:t>energiji</a:t>
            </a:r>
            <a:endParaRPr lang="en-US" dirty="0"/>
          </a:p>
        </p:txBody>
      </p:sp>
      <p:pic>
        <p:nvPicPr>
          <p:cNvPr id="5" name="Picture 14" descr="Slikovni rezultat za ee otp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434" y="1905000"/>
            <a:ext cx="5194852" cy="212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Slika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7434" y="3577110"/>
            <a:ext cx="2102128" cy="2030337"/>
          </a:xfrm>
          <a:prstGeom prst="rect">
            <a:avLst/>
          </a:prstGeom>
        </p:spPr>
      </p:pic>
      <p:sp>
        <p:nvSpPr>
          <p:cNvPr id="7" name="Pravokutnik 6"/>
          <p:cNvSpPr/>
          <p:nvPr/>
        </p:nvSpPr>
        <p:spPr>
          <a:xfrm>
            <a:off x="3843131" y="4150891"/>
            <a:ext cx="7661482" cy="1186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Spriječite nastanak EE otpada!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Koristite </a:t>
            </a:r>
            <a:r>
              <a:rPr lang="hr-HR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punjive</a:t>
            </a:r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baterije - 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mogu se puniti i koristiti nekoliko stotina puta.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Kupujte uređaje onih proizvođača koji omogućuju njihov servis tj. popravak</a:t>
            </a:r>
            <a:endParaRPr lang="en-US" dirty="0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B5C1303F-1FBC-4BD2-9F1B-2A8E630AAE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1997" y="6088965"/>
            <a:ext cx="467498" cy="667854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D23CD06E-AF68-4748-9B35-C76ECC2B80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0004" y="5607447"/>
            <a:ext cx="6487490" cy="1146861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ED9C8583-2302-4097-BA08-5A1FC2857F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63121" y="6092290"/>
            <a:ext cx="1734545" cy="662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071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solidFill>
                  <a:schemeClr val="accent5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Razdvajanje otpada: Tekstil</a:t>
            </a: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4" name="Rezervirano mjesto sadržaja 5">
            <a:extLst>
              <a:ext uri="{FF2B5EF4-FFF2-40B4-BE49-F238E27FC236}">
                <a16:creationId xmlns:a16="http://schemas.microsoft.com/office/drawing/2014/main" id="{A925B761-DE2E-4761-A726-E8CD616FED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4172" y="1455313"/>
            <a:ext cx="4198056" cy="3778250"/>
          </a:xfrm>
          <a:prstGeom prst="rect">
            <a:avLst/>
          </a:prstGeom>
        </p:spPr>
      </p:pic>
      <p:sp>
        <p:nvSpPr>
          <p:cNvPr id="5" name="Pravokutnik 4"/>
          <p:cNvSpPr/>
          <p:nvPr/>
        </p:nvSpPr>
        <p:spPr>
          <a:xfrm>
            <a:off x="4855335" y="1455313"/>
            <a:ext cx="70189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Prije nego što odbacite stare odjevne predmete, razmislite kako ih možete </a:t>
            </a:r>
            <a:r>
              <a:rPr lang="hr-H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prekrojiti</a:t>
            </a:r>
            <a:r>
              <a:rPr lang="hr-H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nove odjevne predmete, uporabne predmete i igračke</a:t>
            </a:r>
            <a:endParaRPr lang="en-US" dirty="0"/>
          </a:p>
        </p:txBody>
      </p:sp>
      <p:pic>
        <p:nvPicPr>
          <p:cNvPr id="3074" name="Picture 2" descr="500 Ribe ideas in 2021 | sewing projects, fabric fish, sewing craf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616" y="2378642"/>
            <a:ext cx="3438658" cy="2347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ravokutnik 5"/>
          <p:cNvSpPr/>
          <p:nvPr/>
        </p:nvSpPr>
        <p:spPr>
          <a:xfrm>
            <a:off x="4430332" y="4995398"/>
            <a:ext cx="7443988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15000"/>
              </a:lnSpc>
              <a:spcBef>
                <a:spcPts val="1020"/>
              </a:spcBef>
              <a:spcAft>
                <a:spcPts val="1020"/>
              </a:spcAft>
            </a:pPr>
            <a:r>
              <a:rPr lang="it-IT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Ne </a:t>
            </a:r>
            <a:r>
              <a:rPr lang="it-IT" dirty="0" err="1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odlažite</a:t>
            </a:r>
            <a:r>
              <a:rPr lang="it-IT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dirty="0">
                <a:ea typeface="Calibri" panose="020F0502020204030204" pitchFamily="34" charset="0"/>
                <a:cs typeface="Arial" panose="020B0604020202020204" pitchFamily="34" charset="0"/>
              </a:rPr>
              <a:t>u </a:t>
            </a:r>
            <a:r>
              <a:rPr lang="it-IT" dirty="0" err="1">
                <a:ea typeface="Calibri" panose="020F0502020204030204" pitchFamily="34" charset="0"/>
                <a:cs typeface="Arial" panose="020B0604020202020204" pitchFamily="34" charset="0"/>
              </a:rPr>
              <a:t>spremnik</a:t>
            </a:r>
            <a:r>
              <a:rPr lang="it-IT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r-HR" dirty="0">
                <a:ea typeface="Calibri" panose="020F0502020204030204" pitchFamily="34" charset="0"/>
                <a:cs typeface="Arial" panose="020B0604020202020204" pitchFamily="34" charset="0"/>
              </a:rPr>
              <a:t>za tekstil </a:t>
            </a:r>
            <a:r>
              <a:rPr lang="it-IT" dirty="0" err="1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mokru</a:t>
            </a:r>
            <a:r>
              <a:rPr lang="it-IT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i </a:t>
            </a:r>
            <a:r>
              <a:rPr lang="it-IT" dirty="0" err="1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pljesnivu</a:t>
            </a:r>
            <a:r>
              <a:rPr lang="it-IT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ea typeface="Calibri" panose="020F0502020204030204" pitchFamily="34" charset="0"/>
                <a:cs typeface="Arial" panose="020B0604020202020204" pitchFamily="34" charset="0"/>
              </a:rPr>
              <a:t>odjeću</a:t>
            </a:r>
            <a:r>
              <a:rPr lang="hr-HR" dirty="0">
                <a:ea typeface="Calibri" panose="020F0502020204030204" pitchFamily="34" charset="0"/>
                <a:cs typeface="Arial" panose="020B0604020202020204" pitchFamily="34" charset="0"/>
              </a:rPr>
              <a:t>!</a:t>
            </a: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555" y="2378642"/>
            <a:ext cx="3232825" cy="2347903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B5C1303F-1FBC-4BD2-9F1B-2A8E630AAE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99954" y="6133431"/>
            <a:ext cx="454185" cy="648836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D23CD06E-AF68-4748-9B35-C76ECC2B80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7304" y="5602429"/>
            <a:ext cx="6930886" cy="1179838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ED9C8583-2302-4097-BA08-5A1FC2857F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11816" y="6120249"/>
            <a:ext cx="1734545" cy="662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7501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09859" y="624110"/>
            <a:ext cx="9894753" cy="1280890"/>
          </a:xfrm>
        </p:spPr>
        <p:txBody>
          <a:bodyPr>
            <a:normAutofit/>
          </a:bodyPr>
          <a:lstStyle/>
          <a:p>
            <a:r>
              <a:rPr lang="hr-HR" b="1" dirty="0">
                <a:solidFill>
                  <a:srgbClr val="92D05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Razdvajanje otpada: </a:t>
            </a:r>
            <a:r>
              <a:rPr lang="hr-HR" b="1" dirty="0">
                <a:solidFill>
                  <a:srgbClr val="92D05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Opasni kućni otpad</a:t>
            </a:r>
            <a:endParaRPr lang="en-US" dirty="0">
              <a:solidFill>
                <a:srgbClr val="92D05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 descr="Image result for začepljenje odvoda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87966" y="1502599"/>
            <a:ext cx="4343132" cy="3667125"/>
          </a:xfrm>
        </p:spPr>
      </p:pic>
      <p:sp>
        <p:nvSpPr>
          <p:cNvPr id="5" name="Pravokutnik 4"/>
          <p:cNvSpPr/>
          <p:nvPr/>
        </p:nvSpPr>
        <p:spPr>
          <a:xfrm>
            <a:off x="5962919" y="1905000"/>
            <a:ext cx="48424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r-HR" dirty="0">
                <a:solidFill>
                  <a:srgbClr val="0070C0"/>
                </a:solidFill>
                <a:latin typeface="Century Gothic" panose="020B0502020202020204" pitchFamily="34" charset="0"/>
                <a:cs typeface="Times New Roman"/>
              </a:rPr>
              <a:t>Motorna ulja, pesticidi, herbicidi  boje, otapala, kemikalije, naftni derivati, lakovi…. vrlo su opasni i mogu uzrokovati dugoročne štete za okoliš. </a:t>
            </a:r>
          </a:p>
          <a:p>
            <a:pPr lvl="0"/>
            <a:endParaRPr lang="hr-HR" dirty="0">
              <a:solidFill>
                <a:srgbClr val="0070C0"/>
              </a:solidFill>
              <a:latin typeface="Century Gothic" panose="020B0502020202020204" pitchFamily="34" charset="0"/>
              <a:cs typeface="Times New Roman"/>
            </a:endParaRPr>
          </a:p>
          <a:p>
            <a:pPr lvl="0"/>
            <a:endParaRPr lang="hr-HR" dirty="0">
              <a:solidFill>
                <a:srgbClr val="0070C0"/>
              </a:solidFill>
              <a:latin typeface="Century Gothic" panose="020B0502020202020204" pitchFamily="34" charset="0"/>
              <a:cs typeface="Times New Roman"/>
            </a:endParaRPr>
          </a:p>
          <a:p>
            <a:pPr lvl="0"/>
            <a:r>
              <a:rPr lang="hr-HR" dirty="0">
                <a:solidFill>
                  <a:srgbClr val="0070C0"/>
                </a:solidFill>
                <a:latin typeface="Century Gothic" panose="020B0502020202020204" pitchFamily="34" charset="0"/>
                <a:cs typeface="Times New Roman"/>
              </a:rPr>
              <a:t>Nikada ne bacaj ove opasne tvari u odvod ili okoliš.</a:t>
            </a:r>
          </a:p>
          <a:p>
            <a:pPr lvl="0"/>
            <a:r>
              <a:rPr lang="hr-HR" dirty="0">
                <a:solidFill>
                  <a:srgbClr val="0070C0"/>
                </a:solidFill>
                <a:latin typeface="Century Gothic" panose="020B0502020202020204" pitchFamily="34" charset="0"/>
                <a:cs typeface="Times New Roman"/>
              </a:rPr>
              <a:t>Odloži ga na za to predviđena mjesta u </a:t>
            </a:r>
            <a:r>
              <a:rPr lang="hr-HR" dirty="0" err="1">
                <a:solidFill>
                  <a:srgbClr val="0070C0"/>
                </a:solidFill>
                <a:latin typeface="Century Gothic" panose="020B0502020202020204" pitchFamily="34" charset="0"/>
                <a:cs typeface="Times New Roman"/>
              </a:rPr>
              <a:t>reciklažnom</a:t>
            </a:r>
            <a:r>
              <a:rPr lang="hr-HR" dirty="0">
                <a:solidFill>
                  <a:srgbClr val="0070C0"/>
                </a:solidFill>
                <a:latin typeface="Century Gothic" panose="020B0502020202020204" pitchFamily="34" charset="0"/>
                <a:cs typeface="Times New Roman"/>
              </a:rPr>
              <a:t> dvorištu  </a:t>
            </a:r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B5C1303F-1FBC-4BD2-9F1B-2A8E630AAE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7059" y="6042040"/>
            <a:ext cx="463413" cy="662019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D23CD06E-AF68-4748-9B35-C76ECC2B80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8462" y="5547089"/>
            <a:ext cx="6930886" cy="1179838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ED9C8583-2302-4097-BA08-5A1FC2857F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05931" y="6042042"/>
            <a:ext cx="1734545" cy="662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6439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solidFill>
                  <a:schemeClr val="accent5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Što se još može odvojiti?</a:t>
            </a:r>
            <a:endParaRPr lang="en-US" dirty="0"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Content Placeholder 1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75" y="1724695"/>
            <a:ext cx="3500080" cy="1675327"/>
          </a:xfrm>
        </p:spPr>
      </p:pic>
      <p:pic>
        <p:nvPicPr>
          <p:cNvPr id="5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268" y="1724696"/>
            <a:ext cx="3167419" cy="1689814"/>
          </a:xfrm>
          <a:prstGeom prst="rect">
            <a:avLst/>
          </a:prstGeom>
        </p:spPr>
      </p:pic>
      <p:pic>
        <p:nvPicPr>
          <p:cNvPr id="11266" name="Picture 2" descr="Palmino ulje, kokosovo ulje i maslac ulja su koja se koriste u proizvodnji  grickalica - Večernji.h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385" y="1724695"/>
            <a:ext cx="3862632" cy="1689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Toneri za printere – original ili zamjenski toneri… što odabrati? | PC CHI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11" y="3662742"/>
            <a:ext cx="3387144" cy="1913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Free slika: limenke, prazne limenke, konzerve, jesti, hrana, konzerviranje,  kukuruz | Hippo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268" y="3621086"/>
            <a:ext cx="3167419" cy="186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6" name="Picture 12" descr="Reciklažno dvorište Lipik » LIPKOM d.o.o. Lipik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385" y="3575104"/>
            <a:ext cx="3862632" cy="1913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B5C1303F-1FBC-4BD2-9F1B-2A8E630AAE7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14058" y="6094371"/>
            <a:ext cx="463413" cy="662018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D23CD06E-AF68-4748-9B35-C76ECC2B80F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43270" y="5576551"/>
            <a:ext cx="6930886" cy="1179838"/>
          </a:xfrm>
          <a:prstGeom prst="rect">
            <a:avLst/>
          </a:prstGeom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id="{ED9C8583-2302-4097-BA08-5A1FC2857F9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08065" y="6094371"/>
            <a:ext cx="1734545" cy="662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2992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solidFill>
                  <a:schemeClr val="accent5"/>
                </a:solidFill>
                <a:latin typeface="+mn-lt"/>
                <a:cs typeface="Calibri" panose="020F0502020204030204" pitchFamily="34" charset="0"/>
              </a:rPr>
              <a:t>Mobilno </a:t>
            </a:r>
            <a:r>
              <a:rPr lang="hr-HR" b="1" dirty="0" err="1">
                <a:solidFill>
                  <a:schemeClr val="accent5"/>
                </a:solidFill>
                <a:latin typeface="+mn-lt"/>
                <a:cs typeface="Calibri" panose="020F0502020204030204" pitchFamily="34" charset="0"/>
              </a:rPr>
              <a:t>reciklažno</a:t>
            </a:r>
            <a:r>
              <a:rPr lang="hr-HR" b="1" dirty="0">
                <a:solidFill>
                  <a:schemeClr val="accent5"/>
                </a:solidFill>
                <a:latin typeface="+mn-lt"/>
                <a:cs typeface="Calibri" panose="020F0502020204030204" pitchFamily="34" charset="0"/>
              </a:rPr>
              <a:t> dvorište (MRD)</a:t>
            </a:r>
            <a:endParaRPr lang="en-US" dirty="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104586" y="1352283"/>
            <a:ext cx="6087414" cy="4491788"/>
          </a:xfrm>
        </p:spPr>
        <p:txBody>
          <a:bodyPr>
            <a:normAutofit fontScale="25000" lnSpcReduction="20000"/>
          </a:bodyPr>
          <a:lstStyle/>
          <a:p>
            <a:r>
              <a:rPr lang="hr-HR" sz="6400" u="sng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Mogu se </a:t>
            </a:r>
            <a:r>
              <a:rPr lang="hr-HR" sz="6400" b="1" u="sng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besplatno odložiti: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5600" b="1" dirty="0">
                <a:latin typeface="+mj-lt"/>
              </a:rPr>
              <a:t>papir i karton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5600" b="1" dirty="0">
                <a:latin typeface="+mj-lt"/>
              </a:rPr>
              <a:t>metal, staklo, gume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5600" b="1" dirty="0">
                <a:latin typeface="+mj-lt"/>
              </a:rPr>
              <a:t>ulja (jestiva i motorna)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5600" b="1" dirty="0">
                <a:latin typeface="+mj-lt"/>
              </a:rPr>
              <a:t> fluorescentne cijevi i ostali otpad koji sadrži živu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5600" b="1" dirty="0">
                <a:latin typeface="+mj-lt"/>
              </a:rPr>
              <a:t>baterije i akumulatori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5600" b="1" dirty="0">
                <a:latin typeface="+mj-lt"/>
              </a:rPr>
              <a:t>pesticidi ,</a:t>
            </a:r>
            <a:r>
              <a:rPr lang="hr-HR" sz="5600" b="1" dirty="0" err="1">
                <a:latin typeface="+mj-lt"/>
              </a:rPr>
              <a:t>citoksici</a:t>
            </a:r>
            <a:r>
              <a:rPr lang="hr-HR" sz="5600" b="1" dirty="0">
                <a:latin typeface="+mj-lt"/>
              </a:rPr>
              <a:t>, citostatici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5600" b="1" dirty="0">
                <a:latin typeface="+mj-lt"/>
              </a:rPr>
              <a:t>kiseline i lužine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5600" b="1" dirty="0">
                <a:latin typeface="+mj-lt"/>
              </a:rPr>
              <a:t>fotografske kemikalije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5600" b="1" dirty="0">
                <a:latin typeface="+mj-lt"/>
              </a:rPr>
              <a:t>deterdženti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5600" b="1" dirty="0">
                <a:latin typeface="+mj-lt"/>
              </a:rPr>
              <a:t>otapala 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sz="5600" b="1" dirty="0">
                <a:latin typeface="+mj-lt"/>
              </a:rPr>
              <a:t>oprema koja sadrži </a:t>
            </a:r>
            <a:r>
              <a:rPr lang="hr-HR" sz="5600" b="1" dirty="0" err="1">
                <a:latin typeface="+mj-lt"/>
              </a:rPr>
              <a:t>kloroflourougljike</a:t>
            </a:r>
            <a:r>
              <a:rPr lang="hr-HR" sz="5600" b="1" dirty="0">
                <a:latin typeface="+mj-lt"/>
              </a:rPr>
              <a:t> </a:t>
            </a:r>
            <a:endParaRPr lang="hr-HR" sz="5600" dirty="0">
              <a:latin typeface="+mj-lt"/>
            </a:endParaRPr>
          </a:p>
          <a:p>
            <a:pPr marL="0" indent="0">
              <a:buNone/>
            </a:pPr>
            <a:r>
              <a:rPr lang="hr-HR" sz="5600" b="1" dirty="0">
                <a:latin typeface="+mj-lt"/>
              </a:rPr>
              <a:t>     (npr. hladnjaci, klima uređaji)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5600" b="1" dirty="0">
                <a:latin typeface="+mj-lt"/>
              </a:rPr>
              <a:t> uljni filteri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5600" b="1" dirty="0">
                <a:latin typeface="+mj-lt"/>
              </a:rPr>
              <a:t>drvo koje sadrži opasne tvari</a:t>
            </a:r>
            <a:endParaRPr lang="en-US" sz="5600" dirty="0">
              <a:latin typeface="+mj-lt"/>
            </a:endParaRPr>
          </a:p>
          <a:p>
            <a:pPr marL="0" indent="0">
              <a:buNone/>
            </a:pPr>
            <a:endParaRPr lang="hr-HR" sz="4900" b="1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B5C1303F-1FBC-4BD2-9F1B-2A8E630AAE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7453" y="6132079"/>
            <a:ext cx="422041" cy="602916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D23CD06E-AF68-4748-9B35-C76ECC2B80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8746" y="5754617"/>
            <a:ext cx="6930886" cy="1004552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ED9C8583-2302-4097-BA08-5A1FC2857F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1270" y="6097151"/>
            <a:ext cx="1734545" cy="662018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F4C651BB-0123-4EA8-AE4A-D752C96686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110" y="1905000"/>
            <a:ext cx="5390451" cy="359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3741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48496" y="624110"/>
            <a:ext cx="10543503" cy="1509490"/>
          </a:xfrm>
        </p:spPr>
        <p:txBody>
          <a:bodyPr>
            <a:normAutofit fontScale="90000"/>
          </a:bodyPr>
          <a:lstStyle/>
          <a:p>
            <a:r>
              <a:rPr lang="hr-HR" b="1" dirty="0">
                <a:solidFill>
                  <a:schemeClr val="accent6">
                    <a:lumMod val="75000"/>
                  </a:schemeClr>
                </a:solidFill>
              </a:rPr>
              <a:t>Zašto je važno odvojeno sakupljati otpad? </a:t>
            </a:r>
            <a:br>
              <a:rPr lang="hr-HR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hr-HR" sz="31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Odvajanje i odvojeno sakupljanje otpada = temelj održivog gospodarenja otpadom </a:t>
            </a:r>
            <a:br>
              <a:rPr lang="hr-HR" sz="31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3100" dirty="0">
              <a:latin typeface="+mn-lt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816372" y="2133600"/>
            <a:ext cx="9688240" cy="3777622"/>
          </a:xfrm>
        </p:spPr>
        <p:txBody>
          <a:bodyPr>
            <a:normAutofit fontScale="85000" lnSpcReduction="20000"/>
          </a:bodyPr>
          <a:lstStyle/>
          <a:p>
            <a:pPr>
              <a:spcAft>
                <a:spcPts val="800"/>
              </a:spcAft>
            </a:pPr>
            <a:r>
              <a:rPr lang="hr-HR" b="1" u="sng" dirty="0">
                <a:ea typeface="Times New Roman" panose="02020603050405020304" pitchFamily="18" charset="0"/>
                <a:cs typeface="Calibri" panose="020F0502020204030204" pitchFamily="34" charset="0"/>
              </a:rPr>
              <a:t>Održivo gospodarenje otpadom  </a:t>
            </a:r>
            <a:r>
              <a:rPr lang="hr-HR" dirty="0">
                <a:ea typeface="Times New Roman" panose="02020603050405020304" pitchFamily="18" charset="0"/>
                <a:cs typeface="Calibri" panose="020F0502020204030204" pitchFamily="34" charset="0"/>
              </a:rPr>
              <a:t>je ono koje:</a:t>
            </a:r>
          </a:p>
          <a:p>
            <a:pPr>
              <a:spcAft>
                <a:spcPts val="800"/>
              </a:spcAft>
            </a:pPr>
            <a:r>
              <a:rPr lang="hr-HR" b="1" dirty="0">
                <a:ea typeface="Times New Roman" panose="02020603050405020304" pitchFamily="18" charset="0"/>
                <a:cs typeface="Calibri" panose="020F0502020204030204" pitchFamily="34" charset="0"/>
              </a:rPr>
              <a:t>  ne dovodi u opasnost ljudsko zdravlje </a:t>
            </a:r>
            <a:r>
              <a:rPr lang="hr-HR" dirty="0">
                <a:ea typeface="Times New Roman" panose="02020603050405020304" pitchFamily="18" charset="0"/>
                <a:cs typeface="Calibri" panose="020F0502020204030204" pitchFamily="34" charset="0"/>
              </a:rPr>
              <a:t>i </a:t>
            </a:r>
          </a:p>
          <a:p>
            <a:pPr>
              <a:spcAft>
                <a:spcPts val="800"/>
              </a:spcAft>
            </a:pPr>
            <a:r>
              <a:rPr lang="hr-HR" b="1" dirty="0">
                <a:ea typeface="Times New Roman" panose="02020603050405020304" pitchFamily="18" charset="0"/>
                <a:cs typeface="Calibri" panose="020F0502020204030204" pitchFamily="34" charset="0"/>
              </a:rPr>
              <a:t>  ne dovodi do štetnih utjecaja na okoliš</a:t>
            </a:r>
            <a:r>
              <a:rPr lang="hr-HR" dirty="0">
                <a:ea typeface="Times New Roman" panose="02020603050405020304" pitchFamily="18" charset="0"/>
                <a:cs typeface="Calibri" panose="020F0502020204030204" pitchFamily="34" charset="0"/>
              </a:rPr>
              <a:t>, kao što su </a:t>
            </a:r>
            <a:endParaRPr lang="hr-HR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hr-HR" dirty="0">
                <a:ea typeface="Times New Roman" panose="02020603050405020304" pitchFamily="18" charset="0"/>
                <a:cs typeface="Calibri" panose="020F0502020204030204" pitchFamily="34" charset="0"/>
              </a:rPr>
              <a:t>rizik od </a:t>
            </a:r>
            <a:r>
              <a:rPr lang="hr-HR" b="1" dirty="0">
                <a:ea typeface="Times New Roman" panose="02020603050405020304" pitchFamily="18" charset="0"/>
                <a:cs typeface="Calibri" panose="020F0502020204030204" pitchFamily="34" charset="0"/>
              </a:rPr>
              <a:t>onečišćenja mora, voda, tla i zraka </a:t>
            </a:r>
            <a:r>
              <a:rPr lang="hr-HR" dirty="0">
                <a:ea typeface="Times New Roman" panose="02020603050405020304" pitchFamily="18" charset="0"/>
                <a:cs typeface="Calibri" panose="020F0502020204030204" pitchFamily="34" charset="0"/>
              </a:rPr>
              <a:t>te ugrožavanja biološke raznolikosti</a:t>
            </a:r>
            <a:endParaRPr lang="hr-HR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hr-HR" dirty="0">
                <a:ea typeface="Times New Roman" panose="02020603050405020304" pitchFamily="18" charset="0"/>
                <a:cs typeface="Calibri" panose="020F0502020204030204" pitchFamily="34" charset="0"/>
              </a:rPr>
              <a:t>pojava neugode uzorkovane </a:t>
            </a:r>
            <a:r>
              <a:rPr lang="hr-HR" b="1" dirty="0">
                <a:ea typeface="Times New Roman" panose="02020603050405020304" pitchFamily="18" charset="0"/>
                <a:cs typeface="Calibri" panose="020F0502020204030204" pitchFamily="34" charset="0"/>
              </a:rPr>
              <a:t>bukom i/ili mirisom</a:t>
            </a:r>
            <a:endParaRPr lang="hr-HR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hr-HR" b="1" dirty="0">
                <a:ea typeface="Times New Roman" panose="02020603050405020304" pitchFamily="18" charset="0"/>
                <a:cs typeface="Calibri" panose="020F0502020204030204" pitchFamily="34" charset="0"/>
              </a:rPr>
              <a:t>štetan utjecaj </a:t>
            </a:r>
            <a:r>
              <a:rPr lang="hr-HR" dirty="0">
                <a:ea typeface="Times New Roman" panose="02020603050405020304" pitchFamily="18" charset="0"/>
                <a:cs typeface="Calibri" panose="020F0502020204030204" pitchFamily="34" charset="0"/>
              </a:rPr>
              <a:t>na područja kulturno-povijesnih, estetskih i prirodnih vrijednosti te drugih vrijednosti koje su od posebnog interesa</a:t>
            </a:r>
            <a:endParaRPr lang="hr-HR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r-HR" dirty="0">
                <a:ea typeface="Times New Roman" panose="02020603050405020304" pitchFamily="18" charset="0"/>
                <a:cs typeface="Calibri" panose="020F0502020204030204" pitchFamily="34" charset="0"/>
              </a:rPr>
              <a:t>nastajanje </a:t>
            </a:r>
            <a:r>
              <a:rPr lang="hr-HR" b="1" dirty="0">
                <a:ea typeface="Times New Roman" panose="02020603050405020304" pitchFamily="18" charset="0"/>
                <a:cs typeface="Calibri" panose="020F0502020204030204" pitchFamily="34" charset="0"/>
              </a:rPr>
              <a:t>eksplozije ili požara</a:t>
            </a:r>
            <a:endParaRPr lang="hr-HR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hr-HR" dirty="0">
                <a:ea typeface="Times New Roman" panose="02020603050405020304" pitchFamily="18" charset="0"/>
                <a:cs typeface="Calibri" panose="020F0502020204030204" pitchFamily="34" charset="0"/>
              </a:rPr>
              <a:t>Gospodarenjem otpadom mora se osigurati da otpad koji preostaje nakon postupaka obrade i koji se zbrinjava odlaganjem</a:t>
            </a:r>
            <a:r>
              <a:rPr lang="hr-HR" b="1" dirty="0"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r-HR" b="1" u="sng" dirty="0">
                <a:ea typeface="Times New Roman" panose="02020603050405020304" pitchFamily="18" charset="0"/>
                <a:cs typeface="Calibri" panose="020F0502020204030204" pitchFamily="34" charset="0"/>
              </a:rPr>
              <a:t>ne predstavlja opasnost za buduće generacije.</a:t>
            </a:r>
            <a:endParaRPr lang="hr-HR" b="1" u="sng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800"/>
              </a:spcAft>
            </a:pPr>
            <a:r>
              <a:rPr lang="pl-PL" dirty="0">
                <a:ea typeface="Calibri" panose="020F0502020204030204" pitchFamily="34" charset="0"/>
                <a:cs typeface="Times New Roman" panose="02020603050405020304" pitchFamily="18" charset="0"/>
              </a:rPr>
              <a:t>Regulirano je Zakonom o održivom gospodarenju otpadom.</a:t>
            </a:r>
            <a:endParaRPr lang="hr-HR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B5C1303F-1FBC-4BD2-9F1B-2A8E630AAE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9377" y="6066098"/>
            <a:ext cx="452126" cy="64589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D23CD06E-AF68-4748-9B35-C76ECC2B80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3839" y="5764079"/>
            <a:ext cx="6375042" cy="939622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ED9C8583-2302-4097-BA08-5A1FC2857F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1856" y="6041683"/>
            <a:ext cx="1734545" cy="662018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D6E9A164-D622-4D8B-8E07-A429226F8D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3747" y="1653239"/>
            <a:ext cx="3952875" cy="16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2135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Što ti možeš napraviti?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287886" y="2086377"/>
            <a:ext cx="10216725" cy="3824845"/>
          </a:xfrm>
        </p:spPr>
        <p:txBody>
          <a:bodyPr>
            <a:normAutofit fontScale="77500" lnSpcReduction="20000"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rgbClr val="FF0000"/>
                </a:solidFill>
              </a:rPr>
              <a:t>Smanji količinu otpada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rgbClr val="00B050"/>
                </a:solidFill>
              </a:rPr>
              <a:t>Razmisli prije kupovine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3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Odreci se predmeta za jednokratnu uporabu kao što su plastični pribor za jelo, plastične slamke, šalica „za van”, plastični štapići za uši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rgbClr val="002060"/>
                </a:solidFill>
              </a:rPr>
              <a:t>Koristi platnenu vrećicu umjesto plastične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chemeClr val="tx1"/>
                </a:solidFill>
              </a:rPr>
              <a:t>Koristi staklenu ili aluminijsku(višekratnu) bočicu za napitke</a:t>
            </a:r>
            <a:endParaRPr lang="hr-HR" sz="2400" dirty="0">
              <a:solidFill>
                <a:srgbClr val="00B05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Razdvajaj otpad u svom domu, školi, poslu…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rgbClr val="00B0F0"/>
                </a:solidFill>
              </a:rPr>
              <a:t>Organiziraj se i priključi akcijama čišćenja</a:t>
            </a:r>
            <a:endParaRPr lang="hr-HR" sz="2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rgbClr val="7030A0"/>
                </a:solidFill>
              </a:rPr>
              <a:t>Organiziraj se; utječi na rješavanje problema, reagiraj, aktiviraj se, promisli, upozori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hr-HR" sz="2400" dirty="0">
              <a:solidFill>
                <a:srgbClr val="7030A0"/>
              </a:solidFill>
            </a:endParaRPr>
          </a:p>
          <a:p>
            <a:pPr marL="0" lvl="0" indent="0">
              <a:lnSpc>
                <a:spcPct val="80000"/>
              </a:lnSpc>
              <a:buNone/>
            </a:pPr>
            <a:r>
              <a:rPr lang="hr-HR" sz="2400" dirty="0">
                <a:solidFill>
                  <a:srgbClr val="7030A0"/>
                </a:solidFill>
              </a:rPr>
              <a:t> </a:t>
            </a:r>
            <a:endParaRPr lang="en-US" dirty="0"/>
          </a:p>
        </p:txBody>
      </p:sp>
      <p:pic>
        <p:nvPicPr>
          <p:cNvPr id="4" name="Rezervirano mjesto sadržaj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0389" y="288497"/>
            <a:ext cx="2143125" cy="214312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B5C1303F-1FBC-4BD2-9F1B-2A8E630AAE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8626" y="6083077"/>
            <a:ext cx="466812" cy="666874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D23CD06E-AF68-4748-9B35-C76ECC2B80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5617" y="5570113"/>
            <a:ext cx="6930886" cy="1179838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ED9C8583-2302-4097-BA08-5A1FC2857F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06316" y="6087933"/>
            <a:ext cx="1734545" cy="662018"/>
          </a:xfrm>
          <a:prstGeom prst="rect">
            <a:avLst/>
          </a:prstGeom>
        </p:spPr>
      </p:pic>
      <p:sp>
        <p:nvSpPr>
          <p:cNvPr id="8" name="Pravokutnik 7"/>
          <p:cNvSpPr/>
          <p:nvPr/>
        </p:nvSpPr>
        <p:spPr>
          <a:xfrm>
            <a:off x="1635617" y="1287887"/>
            <a:ext cx="5213021" cy="532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r-HR" sz="2800" b="1" u="sng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Budi korak ispred  i :</a:t>
            </a:r>
          </a:p>
        </p:txBody>
      </p:sp>
    </p:spTree>
    <p:extLst>
      <p:ext uri="{BB962C8B-B14F-4D97-AF65-F5344CB8AC3E}">
        <p14:creationId xmlns:p14="http://schemas.microsoft.com/office/powerpoint/2010/main" val="13002631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solidFill>
                  <a:schemeClr val="accent4"/>
                </a:solidFill>
              </a:rPr>
              <a:t>Ponovna upotreba otpada</a:t>
            </a:r>
            <a:endParaRPr lang="en-US" dirty="0"/>
          </a:p>
        </p:txBody>
      </p:sp>
      <p:pic>
        <p:nvPicPr>
          <p:cNvPr id="13314" name="Picture 2" descr="Kako napraviti saksije za dvorište: kreativne ideje i savjeti – DOM INFO |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977" y="1264556"/>
            <a:ext cx="3303157" cy="244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Od drvenih paleta možete napraviti svašta - 15 primjera | 24sa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274" y="1281726"/>
            <a:ext cx="3567448" cy="2427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4" name="Picture 12" descr="Dekorativne kutije i drugi predmeti od recikliranog materijala - Početna |  Faceboo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316" y="1344511"/>
            <a:ext cx="3223494" cy="2364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B5C1303F-1FBC-4BD2-9F1B-2A8E630AAE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40917" y="6156612"/>
            <a:ext cx="461295" cy="658993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D23CD06E-AF68-4748-9B35-C76ECC2B80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45218" y="5859402"/>
            <a:ext cx="6375042" cy="939622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ED9C8583-2302-4097-BA08-5A1FC2857F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13316" y="6137006"/>
            <a:ext cx="1734545" cy="662018"/>
          </a:xfrm>
          <a:prstGeom prst="rect">
            <a:avLst/>
          </a:prstGeom>
        </p:spPr>
      </p:pic>
      <p:pic>
        <p:nvPicPr>
          <p:cNvPr id="13326" name="Picture 14" descr="Decoupage staklene vaz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739" y="3751509"/>
            <a:ext cx="3302704" cy="2192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8" name="Picture 16" descr="Leti zmaj Učionica Ograničenje igračke od plastike - harrybipedhiking.com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501" y="3738677"/>
            <a:ext cx="3567448" cy="2163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30" name="Picture 18" descr="Svijećnjak iz limenke: izbor materijala, savjeti za izradu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316" y="3751509"/>
            <a:ext cx="3223494" cy="2150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75099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solidFill>
                  <a:schemeClr val="accent4"/>
                </a:solidFill>
              </a:rPr>
              <a:t>Ponovna upotreba – kreativne ideje</a:t>
            </a:r>
            <a:endParaRPr lang="en-US" dirty="0"/>
          </a:p>
        </p:txBody>
      </p:sp>
      <p:pic>
        <p:nvPicPr>
          <p:cNvPr id="4" name="Picture 4" descr="plastic bottles house">
            <a:extLst>
              <a:ext uri="{FF2B5EF4-FFF2-40B4-BE49-F238E27FC236}">
                <a16:creationId xmlns:a16="http://schemas.microsoft.com/office/drawing/2014/main" id="{DA13D4E4-0BAC-4143-87B8-0DCE7D92DFE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22" y="1264555"/>
            <a:ext cx="5037666" cy="272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F27E532-B311-486E-8A13-E43A94BB32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167" y="1264555"/>
            <a:ext cx="5221445" cy="2251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B5C1303F-1FBC-4BD2-9F1B-2A8E630AAE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2603" y="6132459"/>
            <a:ext cx="467283" cy="667547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D23CD06E-AF68-4748-9B35-C76ECC2B80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2114" y="5859404"/>
            <a:ext cx="6375042" cy="939622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ED9C8583-2302-4097-BA08-5A1FC2857F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82607" y="6137008"/>
            <a:ext cx="1734545" cy="662018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AEE5D967-60B8-4CF0-BFE9-6F86F1DC4E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22" y="3987917"/>
            <a:ext cx="5037666" cy="2014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IY Used Wood So Beautiful As A Unique Home Decoration – DECOO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166" y="3515932"/>
            <a:ext cx="5221445" cy="248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7632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35617" y="624110"/>
            <a:ext cx="9868995" cy="1280890"/>
          </a:xfrm>
        </p:spPr>
        <p:txBody>
          <a:bodyPr>
            <a:normAutofit fontScale="90000"/>
          </a:bodyPr>
          <a:lstStyle/>
          <a:p>
            <a:r>
              <a:rPr lang="hr-HR" sz="4000" b="1" dirty="0">
                <a:solidFill>
                  <a:schemeClr val="accent5"/>
                </a:solidFill>
              </a:rPr>
              <a:t>Što je otpad?</a:t>
            </a:r>
            <a:br>
              <a:rPr lang="hr-HR" b="1" dirty="0">
                <a:solidFill>
                  <a:schemeClr val="accent5"/>
                </a:solidFill>
              </a:rPr>
            </a:br>
            <a:r>
              <a:rPr lang="hr-HR" b="1" dirty="0">
                <a:solidFill>
                  <a:schemeClr val="accent5"/>
                </a:solidFill>
              </a:rPr>
              <a:t>-sve ono što više ne trebamo  i planiramo baciti</a:t>
            </a:r>
            <a:br>
              <a:rPr lang="en-US" dirty="0">
                <a:solidFill>
                  <a:schemeClr val="accent5"/>
                </a:solidFill>
              </a:rPr>
            </a:br>
            <a:endParaRPr lang="en-US" dirty="0"/>
          </a:p>
        </p:txBody>
      </p:sp>
      <p:pic>
        <p:nvPicPr>
          <p:cNvPr id="4" name="Rezervirano mjesto sadržaja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71233" y="2408349"/>
            <a:ext cx="6323527" cy="2271601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B5C1303F-1FBC-4BD2-9F1B-2A8E630AAE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0872" y="6014800"/>
            <a:ext cx="498489" cy="712127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D23CD06E-AF68-4748-9B35-C76ECC2B80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5617" y="5547089"/>
            <a:ext cx="6930886" cy="1179838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ED9C8583-2302-4097-BA08-5A1FC2857F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7487" y="6064909"/>
            <a:ext cx="1734545" cy="662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6311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solidFill>
                  <a:schemeClr val="accent4"/>
                </a:solidFill>
              </a:rPr>
              <a:t>Proizvodi od reciklirane plastike</a:t>
            </a:r>
            <a:endParaRPr lang="en-US" dirty="0"/>
          </a:p>
        </p:txBody>
      </p:sp>
      <p:pic>
        <p:nvPicPr>
          <p:cNvPr id="4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5936" t="1181" r="5327" b="1328"/>
          <a:stretch>
            <a:fillRect/>
          </a:stretch>
        </p:blipFill>
        <p:spPr>
          <a:xfrm>
            <a:off x="1143964" y="1708597"/>
            <a:ext cx="2897922" cy="377825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 l="7671" t="3061" r="7945" b="3120"/>
          <a:stretch>
            <a:fillRect/>
          </a:stretch>
        </p:blipFill>
        <p:spPr>
          <a:xfrm>
            <a:off x="4471657" y="1473649"/>
            <a:ext cx="3168652" cy="424814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Content Placeholder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71262" y="1473649"/>
            <a:ext cx="4163121" cy="4154419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B5C1303F-1FBC-4BD2-9F1B-2A8E630AAE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90333" y="6114382"/>
            <a:ext cx="461170" cy="658814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D23CD06E-AF68-4748-9B35-C76ECC2B80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17915" y="5721795"/>
            <a:ext cx="6930886" cy="1077231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ED9C8583-2302-4097-BA08-5A1FC2857F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52294" y="6111178"/>
            <a:ext cx="1734545" cy="662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956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841679" y="624110"/>
            <a:ext cx="9662933" cy="1280890"/>
          </a:xfrm>
        </p:spPr>
        <p:txBody>
          <a:bodyPr>
            <a:normAutofit fontScale="90000"/>
          </a:bodyPr>
          <a:lstStyle/>
          <a:p>
            <a:r>
              <a:rPr lang="hr-HR" b="1" dirty="0">
                <a:solidFill>
                  <a:srgbClr val="FF0000"/>
                </a:solidFill>
              </a:rPr>
              <a:t>Važno !</a:t>
            </a:r>
            <a:br>
              <a:rPr lang="hr-HR" b="1" dirty="0">
                <a:solidFill>
                  <a:srgbClr val="FF0000"/>
                </a:solidFill>
              </a:rPr>
            </a:br>
            <a:r>
              <a:rPr lang="hr-HR" sz="2200" b="1" dirty="0"/>
              <a:t>Ne koristi plastične vrećice</a:t>
            </a:r>
            <a:r>
              <a:rPr lang="hr-HR" sz="2000" b="1" dirty="0"/>
              <a:t>.                                </a:t>
            </a:r>
            <a:r>
              <a:rPr lang="hr-HR" sz="2200" b="1" dirty="0"/>
              <a:t>Koristi platnene</a:t>
            </a:r>
            <a:br>
              <a:rPr lang="hr-HR" b="1" dirty="0"/>
            </a:br>
            <a:endParaRPr lang="en-US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261" y="1654583"/>
            <a:ext cx="2697059" cy="2650368"/>
          </a:xfrm>
          <a:prstGeom prst="rect">
            <a:avLst/>
          </a:prstGeom>
        </p:spPr>
      </p:pic>
      <p:pic>
        <p:nvPicPr>
          <p:cNvPr id="5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231" y="1487158"/>
            <a:ext cx="4480076" cy="4364873"/>
          </a:xfrm>
          <a:prstGeom prst="rect">
            <a:avLst/>
          </a:prstGeom>
        </p:spPr>
      </p:pic>
      <p:pic>
        <p:nvPicPr>
          <p:cNvPr id="6" name="Slika 7">
            <a:extLst>
              <a:ext uri="{FF2B5EF4-FFF2-40B4-BE49-F238E27FC236}">
                <a16:creationId xmlns:a16="http://schemas.microsoft.com/office/drawing/2014/main" id="{61DCF8C1-1396-45A9-89D8-7765D6265C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321" y="1654583"/>
            <a:ext cx="3092824" cy="2650368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145" y="4304951"/>
            <a:ext cx="5776999" cy="1547080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B5C1303F-1FBC-4BD2-9F1B-2A8E630AAE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75434" y="6137006"/>
            <a:ext cx="463413" cy="662019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D23CD06E-AF68-4748-9B35-C76ECC2B80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42181" y="5866608"/>
            <a:ext cx="6326162" cy="932418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ED9C8583-2302-4097-BA08-5A1FC2857F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54616" y="6137008"/>
            <a:ext cx="1734545" cy="662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8998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42435" y="624110"/>
            <a:ext cx="10062178" cy="1280890"/>
          </a:xfrm>
        </p:spPr>
        <p:txBody>
          <a:bodyPr/>
          <a:lstStyle/>
          <a:p>
            <a:pPr algn="ctr"/>
            <a:r>
              <a:rPr lang="hr-HR" b="1" dirty="0">
                <a:solidFill>
                  <a:srgbClr val="92D050"/>
                </a:solidFill>
                <a:latin typeface="Calibri"/>
              </a:rPr>
              <a:t>Pravilno postupaj s otpadom jer tako čuvaš prirodu i okoliš!</a:t>
            </a:r>
            <a:endParaRPr lang="en-US" dirty="0">
              <a:solidFill>
                <a:srgbClr val="92D050"/>
              </a:solidFill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B5C1303F-1FBC-4BD2-9F1B-2A8E630AAE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6468" y="6151064"/>
            <a:ext cx="453573" cy="647961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D23CD06E-AF68-4748-9B35-C76ECC2B80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4446" y="5619188"/>
            <a:ext cx="6930886" cy="1179838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ED9C8583-2302-4097-BA08-5A1FC2857F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8028" y="6137008"/>
            <a:ext cx="1734545" cy="662018"/>
          </a:xfrm>
          <a:prstGeom prst="rect">
            <a:avLst/>
          </a:prstGeom>
        </p:spPr>
      </p:pic>
      <p:pic>
        <p:nvPicPr>
          <p:cNvPr id="1026" name="Picture 2" descr="Happy Earth Day 2020—22 April, Earth Day Wishes, Quotes &amp; Status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466" y="1872969"/>
            <a:ext cx="6591018" cy="377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73242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>
            <a:extLst>
              <a:ext uri="{FF2B5EF4-FFF2-40B4-BE49-F238E27FC236}">
                <a16:creationId xmlns:a16="http://schemas.microsoft.com/office/drawing/2014/main" id="{ED9C8583-2302-4097-BA08-5A1FC2857F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2077" y="6137008"/>
            <a:ext cx="1734545" cy="662018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B5C1303F-1FBC-4BD2-9F1B-2A8E630AAE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6373" y="5844073"/>
            <a:ext cx="562162" cy="803089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D23CD06E-AF68-4748-9B35-C76ECC2B80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6209" y="5619188"/>
            <a:ext cx="6930886" cy="1179838"/>
          </a:xfrm>
          <a:prstGeom prst="rect">
            <a:avLst/>
          </a:prstGeom>
        </p:spPr>
      </p:pic>
      <p:sp>
        <p:nvSpPr>
          <p:cNvPr id="8" name="Naslov 1">
            <a:extLst>
              <a:ext uri="{FF2B5EF4-FFF2-40B4-BE49-F238E27FC236}">
                <a16:creationId xmlns:a16="http://schemas.microsoft.com/office/drawing/2014/main" id="{82034797-0D2D-44FF-9F34-A3B3D3C472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85715" y="759854"/>
            <a:ext cx="8915400" cy="1210614"/>
          </a:xfrm>
        </p:spPr>
        <p:txBody>
          <a:bodyPr>
            <a:noAutofit/>
          </a:bodyPr>
          <a:lstStyle/>
          <a:p>
            <a:r>
              <a:rPr lang="hr-HR" sz="4000" b="1" dirty="0">
                <a:solidFill>
                  <a:schemeClr val="accent3">
                    <a:lumMod val="50000"/>
                  </a:schemeClr>
                </a:solidFill>
              </a:rPr>
              <a:t>Hvala na pozornosti! </a:t>
            </a:r>
            <a:br>
              <a:rPr lang="hr-HR" sz="4000" b="1" dirty="0"/>
            </a:br>
            <a:endParaRPr lang="hr-HR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Picture 2" descr="Earth Globe graphy, holding hands, globe, hand, world png | PNGW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2050" y="0"/>
            <a:ext cx="2699950" cy="2936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avokutnik 1"/>
          <p:cNvSpPr/>
          <p:nvPr/>
        </p:nvSpPr>
        <p:spPr>
          <a:xfrm>
            <a:off x="1867886" y="2413338"/>
            <a:ext cx="7624163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1600" b="1" dirty="0">
                <a:solidFill>
                  <a:schemeClr val="accent6">
                    <a:lumMod val="75000"/>
                  </a:schemeClr>
                </a:solidFill>
              </a:rPr>
              <a:t>Linda </a:t>
            </a:r>
            <a:r>
              <a:rPr lang="hr-HR" sz="1600" b="1" dirty="0" err="1">
                <a:solidFill>
                  <a:schemeClr val="accent6">
                    <a:lumMod val="75000"/>
                  </a:schemeClr>
                </a:solidFill>
              </a:rPr>
              <a:t>Šušteršić</a:t>
            </a:r>
            <a:br>
              <a:rPr lang="hr-HR" sz="16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hr-HR" sz="1600" dirty="0">
                <a:solidFill>
                  <a:schemeClr val="accent6">
                    <a:lumMod val="75000"/>
                  </a:schemeClr>
                </a:solidFill>
              </a:rPr>
              <a:t>Udruga za promicanje ekološke proizvodnje hrane, zaštite okoliša i održivog razvoja „Eko-Zadar”          </a:t>
            </a:r>
            <a:br>
              <a:rPr lang="hr-HR" sz="16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hr-HR" sz="1600" dirty="0">
                <a:solidFill>
                  <a:schemeClr val="accent6">
                    <a:lumMod val="75000"/>
                  </a:schemeClr>
                </a:solidFill>
              </a:rPr>
              <a:t>Tel: (023) 300-120 | Fax: (023) 300-119</a:t>
            </a:r>
            <a:br>
              <a:rPr lang="hr-HR" sz="16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hr-HR" sz="1600" dirty="0">
                <a:solidFill>
                  <a:schemeClr val="accent6">
                    <a:lumMod val="75000"/>
                  </a:schemeClr>
                </a:solidFill>
              </a:rPr>
              <a:t>Špire Brusine 12, 23000 ZADAR </a:t>
            </a:r>
            <a:br>
              <a:rPr lang="hr-HR" sz="16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hr-HR" sz="1600" dirty="0">
                <a:solidFill>
                  <a:schemeClr val="accent6">
                    <a:lumMod val="75000"/>
                  </a:schemeClr>
                </a:solidFill>
              </a:rPr>
              <a:t>www.ekozadar.hr | desk@ekozadar.hr</a:t>
            </a:r>
            <a:br>
              <a:rPr lang="hr-HR" sz="2000" b="1" dirty="0">
                <a:solidFill>
                  <a:schemeClr val="accent6">
                    <a:lumMod val="75000"/>
                  </a:schemeClr>
                </a:solidFill>
              </a:rPr>
            </a:br>
            <a:endParaRPr lang="en-US" dirty="0"/>
          </a:p>
        </p:txBody>
      </p:sp>
      <p:sp>
        <p:nvSpPr>
          <p:cNvPr id="3" name="Pravokutnik 2"/>
          <p:cNvSpPr/>
          <p:nvPr/>
        </p:nvSpPr>
        <p:spPr>
          <a:xfrm>
            <a:off x="1867886" y="4653273"/>
            <a:ext cx="98687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B050"/>
                </a:solidFill>
              </a:rPr>
              <a:t>Projekt </a:t>
            </a:r>
            <a:r>
              <a:rPr lang="en-US" sz="1200" dirty="0" err="1">
                <a:solidFill>
                  <a:srgbClr val="00B050"/>
                </a:solidFill>
              </a:rPr>
              <a:t>sufinancira</a:t>
            </a:r>
            <a:r>
              <a:rPr lang="en-US" sz="1200" dirty="0">
                <a:solidFill>
                  <a:srgbClr val="00B050"/>
                </a:solidFill>
              </a:rPr>
              <a:t> </a:t>
            </a:r>
            <a:r>
              <a:rPr lang="en-US" sz="1200" dirty="0" err="1">
                <a:solidFill>
                  <a:srgbClr val="00B050"/>
                </a:solidFill>
              </a:rPr>
              <a:t>Europska</a:t>
            </a:r>
            <a:r>
              <a:rPr lang="en-US" sz="1200" dirty="0">
                <a:solidFill>
                  <a:srgbClr val="00B050"/>
                </a:solidFill>
              </a:rPr>
              <a:t> </a:t>
            </a:r>
            <a:r>
              <a:rPr lang="en-US" sz="1200" dirty="0" err="1">
                <a:solidFill>
                  <a:srgbClr val="00B050"/>
                </a:solidFill>
              </a:rPr>
              <a:t>unija</a:t>
            </a:r>
            <a:r>
              <a:rPr lang="en-US" sz="1200" dirty="0">
                <a:solidFill>
                  <a:srgbClr val="00B050"/>
                </a:solidFill>
              </a:rPr>
              <a:t> </a:t>
            </a:r>
            <a:r>
              <a:rPr lang="en-US" sz="1200" dirty="0" err="1">
                <a:solidFill>
                  <a:srgbClr val="00B050"/>
                </a:solidFill>
              </a:rPr>
              <a:t>iz</a:t>
            </a:r>
            <a:r>
              <a:rPr lang="en-US" sz="1200" dirty="0">
                <a:solidFill>
                  <a:srgbClr val="00B050"/>
                </a:solidFill>
              </a:rPr>
              <a:t> </a:t>
            </a:r>
            <a:r>
              <a:rPr lang="en-US" sz="1200" dirty="0" err="1">
                <a:solidFill>
                  <a:srgbClr val="00B050"/>
                </a:solidFill>
              </a:rPr>
              <a:t>Kohezijskog</a:t>
            </a:r>
            <a:r>
              <a:rPr lang="en-US" sz="1200" dirty="0">
                <a:solidFill>
                  <a:srgbClr val="00B050"/>
                </a:solidFill>
              </a:rPr>
              <a:t> </a:t>
            </a:r>
            <a:r>
              <a:rPr lang="en-US" sz="1200" dirty="0" err="1">
                <a:solidFill>
                  <a:srgbClr val="00B050"/>
                </a:solidFill>
              </a:rPr>
              <a:t>fonda</a:t>
            </a:r>
            <a:r>
              <a:rPr lang="hr-HR" sz="1200" dirty="0">
                <a:solidFill>
                  <a:srgbClr val="00B050"/>
                </a:solidFill>
              </a:rPr>
              <a:t>  </a:t>
            </a:r>
            <a:r>
              <a:rPr lang="en-US" sz="1200" dirty="0" err="1">
                <a:solidFill>
                  <a:srgbClr val="00B050"/>
                </a:solidFill>
              </a:rPr>
              <a:t>Operativni</a:t>
            </a:r>
            <a:r>
              <a:rPr lang="en-US" sz="1200" dirty="0">
                <a:solidFill>
                  <a:srgbClr val="00B050"/>
                </a:solidFill>
              </a:rPr>
              <a:t> program </a:t>
            </a:r>
            <a:r>
              <a:rPr lang="en-US" sz="1200" dirty="0" err="1">
                <a:solidFill>
                  <a:srgbClr val="00B050"/>
                </a:solidFill>
              </a:rPr>
              <a:t>Konkurentnost</a:t>
            </a:r>
            <a:r>
              <a:rPr lang="en-US" sz="1200" dirty="0">
                <a:solidFill>
                  <a:srgbClr val="00B050"/>
                </a:solidFill>
              </a:rPr>
              <a:t> </a:t>
            </a:r>
            <a:r>
              <a:rPr lang="en-US" sz="1200" dirty="0" err="1">
                <a:solidFill>
                  <a:srgbClr val="00B050"/>
                </a:solidFill>
              </a:rPr>
              <a:t>i</a:t>
            </a:r>
            <a:r>
              <a:rPr lang="en-US" sz="1200" dirty="0">
                <a:solidFill>
                  <a:srgbClr val="00B050"/>
                </a:solidFill>
              </a:rPr>
              <a:t> </a:t>
            </a:r>
            <a:r>
              <a:rPr lang="en-US" sz="1200" dirty="0" err="1">
                <a:solidFill>
                  <a:srgbClr val="00B050"/>
                </a:solidFill>
              </a:rPr>
              <a:t>kohezija</a:t>
            </a:r>
            <a:r>
              <a:rPr lang="en-US" sz="1200" dirty="0">
                <a:solidFill>
                  <a:srgbClr val="00B050"/>
                </a:solidFill>
              </a:rPr>
              <a:t> 2014.-2020.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94312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35616" y="180304"/>
            <a:ext cx="10101005" cy="1918950"/>
          </a:xfrm>
        </p:spPr>
        <p:txBody>
          <a:bodyPr>
            <a:noAutofit/>
          </a:bodyPr>
          <a:lstStyle/>
          <a:p>
            <a:r>
              <a:rPr lang="hr-HR" b="1" dirty="0">
                <a:solidFill>
                  <a:schemeClr val="accent5"/>
                </a:solidFill>
                <a:cs typeface="Calibri" panose="020F0502020204030204" pitchFamily="34" charset="0"/>
              </a:rPr>
              <a:t>Kako nastaje otpad?</a:t>
            </a:r>
            <a:br>
              <a:rPr lang="hr-HR" b="1" dirty="0"/>
            </a:br>
            <a:r>
              <a:rPr lang="hr-HR" sz="2400" dirty="0">
                <a:solidFill>
                  <a:schemeClr val="accent5"/>
                </a:solidFill>
              </a:rPr>
              <a:t>N</a:t>
            </a:r>
            <a:r>
              <a:rPr lang="hr-HR" sz="2400" dirty="0">
                <a:solidFill>
                  <a:schemeClr val="accent5"/>
                </a:solidFill>
                <a:cs typeface="Calibri" panose="020F0502020204030204" pitchFamily="34" charset="0"/>
              </a:rPr>
              <a:t>akon što stvari koristimo i više nam ne trebaju one postaju otpad. </a:t>
            </a:r>
            <a:br>
              <a:rPr lang="hr-HR" sz="2400" dirty="0">
                <a:solidFill>
                  <a:schemeClr val="accent5"/>
                </a:solidFill>
                <a:cs typeface="Calibri" panose="020F0502020204030204" pitchFamily="34" charset="0"/>
              </a:rPr>
            </a:br>
            <a:r>
              <a:rPr lang="hr-HR" sz="2400" dirty="0">
                <a:solidFill>
                  <a:schemeClr val="accent5"/>
                </a:solidFill>
                <a:cs typeface="Calibri" panose="020F0502020204030204" pitchFamily="34" charset="0"/>
              </a:rPr>
              <a:t>Neke nakon više godina, neke nakon svega nekoliko trenutaka</a:t>
            </a:r>
            <a:endParaRPr lang="en-US" sz="2400" dirty="0">
              <a:cs typeface="Calibri" panose="020F0502020204030204" pitchFamily="34" charset="0"/>
            </a:endParaRPr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121" y="2099255"/>
            <a:ext cx="4963648" cy="3352506"/>
          </a:xfr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ED9C8583-2302-4097-BA08-5A1FC2857F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8176" y="6101588"/>
            <a:ext cx="1734545" cy="662018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D23CD06E-AF68-4748-9B35-C76ECC2B80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4121" y="5619188"/>
            <a:ext cx="6930886" cy="1179838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B5C1303F-1FBC-4BD2-9F1B-2A8E630AAE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78278" y="6091746"/>
            <a:ext cx="470302" cy="671860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79" y="2099254"/>
            <a:ext cx="4919729" cy="3352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700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solidFill>
                  <a:schemeClr val="accent5"/>
                </a:solidFill>
              </a:rPr>
              <a:t>Kako postupati s otpadom?</a:t>
            </a:r>
            <a:endParaRPr lang="en-US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z="2000" b="1" dirty="0">
                <a:solidFill>
                  <a:srgbClr val="70AD47"/>
                </a:solidFill>
                <a:latin typeface="Century Gothic" panose="020B0502020202020204" pitchFamily="34" charset="0"/>
              </a:rPr>
              <a:t>Izbjegavaj stvaranje otpada</a:t>
            </a:r>
          </a:p>
          <a:p>
            <a:pPr lvl="0"/>
            <a:r>
              <a:rPr lang="hr-HR" sz="2000" b="1" dirty="0">
                <a:solidFill>
                  <a:srgbClr val="70AD47"/>
                </a:solidFill>
                <a:latin typeface="Century Gothic" panose="020B0502020202020204" pitchFamily="34" charset="0"/>
              </a:rPr>
              <a:t>Odvajaj otpad po vrstama</a:t>
            </a:r>
            <a:endParaRPr lang="en-US" sz="2000" b="1" dirty="0">
              <a:solidFill>
                <a:srgbClr val="70AD47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</p:txBody>
      </p:sp>
      <p:pic>
        <p:nvPicPr>
          <p:cNvPr id="4" name="Slika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040" y="3440770"/>
            <a:ext cx="5799435" cy="180975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Rezervirano mjesto sadržaja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1832" y="2041372"/>
            <a:ext cx="4524004" cy="2798795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B5C1303F-1FBC-4BD2-9F1B-2A8E630AAE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9397" y="6152440"/>
            <a:ext cx="451642" cy="645203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D23CD06E-AF68-4748-9B35-C76ECC2B80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4040" y="5600991"/>
            <a:ext cx="6930886" cy="1179838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ED9C8583-2302-4097-BA08-5A1FC2857F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59889" y="6118811"/>
            <a:ext cx="1734545" cy="662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641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79157" y="624620"/>
            <a:ext cx="9517486" cy="1280890"/>
          </a:xfrm>
        </p:spPr>
        <p:txBody>
          <a:bodyPr>
            <a:normAutofit/>
          </a:bodyPr>
          <a:lstStyle/>
          <a:p>
            <a:r>
              <a:rPr lang="hr-HR" b="1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Razdvajanje otpada: miješani komunalni  otpad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 descr="Jabeth Wilson Odprto Trideset vreče za smeti jumbo -  technologytoolsforteaching.co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766" y="1879242"/>
            <a:ext cx="2671785" cy="3607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avokutnik 4"/>
          <p:cNvSpPr/>
          <p:nvPr/>
        </p:nvSpPr>
        <p:spPr>
          <a:xfrm>
            <a:off x="4449071" y="1622738"/>
            <a:ext cx="71676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/>
              <a:t>Vrlo je važno u domaćinstvu </a:t>
            </a:r>
            <a:r>
              <a:rPr lang="hr-HR" b="1" dirty="0"/>
              <a:t>odvojiti sav koristan otpad </a:t>
            </a:r>
            <a:r>
              <a:rPr lang="hr-HR" dirty="0"/>
              <a:t>koji proizvedemo, a u </a:t>
            </a:r>
            <a:r>
              <a:rPr lang="hr-HR" b="1" dirty="0"/>
              <a:t>spremnike za miješani komunalni otpad </a:t>
            </a:r>
            <a:r>
              <a:rPr lang="hr-HR" dirty="0"/>
              <a:t>baciti </a:t>
            </a:r>
            <a:r>
              <a:rPr lang="hr-HR" b="1" dirty="0"/>
              <a:t>samo ono što nije moguće iskoristiti</a:t>
            </a:r>
            <a:endParaRPr lang="en-US" dirty="0"/>
          </a:p>
        </p:txBody>
      </p:sp>
      <p:pic>
        <p:nvPicPr>
          <p:cNvPr id="6" name="Slika 8">
            <a:extLst>
              <a:ext uri="{FF2B5EF4-FFF2-40B4-BE49-F238E27FC236}">
                <a16:creationId xmlns:a16="http://schemas.microsoft.com/office/drawing/2014/main" id="{803D94C9-7C28-414B-A808-D0F3B254F5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9071" y="2663385"/>
            <a:ext cx="6777318" cy="2688292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B5C1303F-1FBC-4BD2-9F1B-2A8E630AAE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6351" y="6165582"/>
            <a:ext cx="414319" cy="591884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D23CD06E-AF68-4748-9B35-C76ECC2B80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0766" y="5603717"/>
            <a:ext cx="6930886" cy="1179838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ED9C8583-2302-4097-BA08-5A1FC2857F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13527" y="6095448"/>
            <a:ext cx="1734545" cy="662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008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solidFill>
                  <a:srgbClr val="0070C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Razdvajanje otpada: Papir i karton</a:t>
            </a:r>
            <a:endParaRPr lang="en-US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6" name="Picture 2" descr="ritmičan Nevjerojatan bombardovanje papir kontejner - livelovegetoutside.co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374" y="1772936"/>
            <a:ext cx="3052450" cy="3362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avokutnik 3"/>
          <p:cNvSpPr/>
          <p:nvPr/>
        </p:nvSpPr>
        <p:spPr>
          <a:xfrm>
            <a:off x="5645374" y="1442434"/>
            <a:ext cx="441302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hr-HR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 </a:t>
            </a:r>
          </a:p>
          <a:p>
            <a:pPr marL="285750" indent="-285750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novine, časopisi, prospekti</a:t>
            </a:r>
          </a:p>
          <a:p>
            <a:pPr marL="285750" indent="-285750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bilježnice, knjige, katalozi</a:t>
            </a:r>
          </a:p>
          <a:p>
            <a:pPr>
              <a:spcAft>
                <a:spcPts val="0"/>
              </a:spcAft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(izvaditi spojnice)</a:t>
            </a:r>
          </a:p>
          <a:p>
            <a:pPr marL="285750" indent="-285750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čiste papirnate vrećice</a:t>
            </a:r>
          </a:p>
          <a:p>
            <a:pPr marL="285750" indent="-285750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ostali papirnati proizvodi / kartonska ambalaža</a:t>
            </a:r>
          </a:p>
          <a:p>
            <a:pPr marL="285750" indent="-285750"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hr-HR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</a:t>
            </a:r>
          </a:p>
          <a:p>
            <a:pPr marL="285750" indent="-285750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prljava papirnata ambalaža</a:t>
            </a:r>
          </a:p>
          <a:p>
            <a:pPr marL="285750" indent="-285750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prljave (korištene) maramice i salvete</a:t>
            </a:r>
          </a:p>
          <a:p>
            <a:pPr marL="285750" indent="-285750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pelene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B5C1303F-1FBC-4BD2-9F1B-2A8E630AAE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6857" y="6143080"/>
            <a:ext cx="459162" cy="655946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D23CD06E-AF68-4748-9B35-C76ECC2B80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4560" y="5560214"/>
            <a:ext cx="6930886" cy="1238812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ED9C8583-2302-4097-BA08-5A1FC2857F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8915" y="6137008"/>
            <a:ext cx="1734545" cy="662018"/>
          </a:xfrm>
          <a:prstGeom prst="rect">
            <a:avLst/>
          </a:prstGeom>
        </p:spPr>
      </p:pic>
      <p:pic>
        <p:nvPicPr>
          <p:cNvPr id="3076" name="Picture 4" descr="Što razlikuje novine od časopisa: značajke i razlike U čemu je razlika?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487" y="1264555"/>
            <a:ext cx="2446986" cy="2393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Kretanje epidemije gripe u našoj županiji – Križevci.inf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8097" y="4013641"/>
            <a:ext cx="1858525" cy="150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08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816373" y="624110"/>
            <a:ext cx="9688240" cy="1280890"/>
          </a:xfrm>
        </p:spPr>
        <p:txBody>
          <a:bodyPr/>
          <a:lstStyle/>
          <a:p>
            <a:r>
              <a:rPr lang="hr-HR" b="1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hr-HR" b="1" dirty="0">
                <a:solidFill>
                  <a:srgbClr val="FFC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Razdvajanje otpada: Plastika</a:t>
            </a:r>
            <a:endParaRPr lang="en-US" dirty="0">
              <a:solidFill>
                <a:srgbClr val="FFC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439436" y="1661375"/>
            <a:ext cx="5065175" cy="4249847"/>
          </a:xfrm>
        </p:spPr>
        <p:txBody>
          <a:bodyPr/>
          <a:lstStyle/>
          <a:p>
            <a:r>
              <a:rPr lang="hr-HR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Oprana plastična ambalaža </a:t>
            </a:r>
          </a:p>
          <a:p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r-HR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prljava plastična ambalaža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ambalaža od opasnog opada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folije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pelene</a:t>
            </a:r>
          </a:p>
          <a:p>
            <a:endParaRPr lang="en-US" dirty="0"/>
          </a:p>
        </p:txBody>
      </p:sp>
      <p:pic>
        <p:nvPicPr>
          <p:cNvPr id="5" name="Slika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9078" y="1511548"/>
            <a:ext cx="3152631" cy="373948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B5C1303F-1FBC-4BD2-9F1B-2A8E630AAE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2294" y="6044823"/>
            <a:ext cx="455861" cy="65123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D23CD06E-AF68-4748-9B35-C76ECC2B80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5317" y="5546013"/>
            <a:ext cx="6930886" cy="1179838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ED9C8583-2302-4097-BA08-5A1FC2857F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88099" y="6039736"/>
            <a:ext cx="1734545" cy="662018"/>
          </a:xfrm>
          <a:prstGeom prst="rect">
            <a:avLst/>
          </a:prstGeom>
        </p:spPr>
      </p:pic>
      <p:pic>
        <p:nvPicPr>
          <p:cNvPr id="7172" name="Picture 4" descr="vodnjak Nemoralnost ruptura plastika plastična ambalaža - amruthasalt.co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2635" y="487255"/>
            <a:ext cx="2764665" cy="283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Pelene - vrlo zastupljeni proizvod u mješovitom otpadu | ZG-magazi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099" y="4131364"/>
            <a:ext cx="2136971" cy="1721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6349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816373" y="624110"/>
            <a:ext cx="9688240" cy="1280890"/>
          </a:xfrm>
        </p:spPr>
        <p:txBody>
          <a:bodyPr/>
          <a:lstStyle/>
          <a:p>
            <a:r>
              <a:rPr lang="hr-HR" b="1" dirty="0">
                <a:solidFill>
                  <a:schemeClr val="accent5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Razdvajanje otpada: Staklo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4" name="Pravokutnik 3"/>
          <p:cNvSpPr/>
          <p:nvPr/>
        </p:nvSpPr>
        <p:spPr>
          <a:xfrm>
            <a:off x="4346712" y="1597730"/>
            <a:ext cx="4797287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hr-HR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 </a:t>
            </a:r>
          </a:p>
          <a:p>
            <a:pPr marL="285750" indent="-285750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isprane staklenke i boce </a:t>
            </a:r>
          </a:p>
          <a:p>
            <a:pPr>
              <a:spcAft>
                <a:spcPts val="0"/>
              </a:spcAft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(bez zatvarača i čepova) </a:t>
            </a:r>
          </a:p>
          <a:p>
            <a:pPr>
              <a:spcAft>
                <a:spcPts val="0"/>
              </a:spcAft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hr-HR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</a:t>
            </a:r>
          </a:p>
          <a:p>
            <a:pPr marL="285750" indent="-285750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žarulje</a:t>
            </a:r>
          </a:p>
          <a:p>
            <a:pPr marL="285750" indent="-285750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porculansko i keramičko posuđe</a:t>
            </a:r>
          </a:p>
          <a:p>
            <a:pPr marL="285750" indent="-285750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svjetiljke</a:t>
            </a:r>
          </a:p>
          <a:p>
            <a:pPr marL="285750" indent="-285750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armirano, kristalno i automobilsko staklo</a:t>
            </a:r>
          </a:p>
          <a:p>
            <a:pPr marL="285750" indent="-285750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prozorsko staklo</a:t>
            </a:r>
          </a:p>
          <a:p>
            <a:pPr marL="285750" indent="-285750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hr-HR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bočice od lijekova </a:t>
            </a:r>
          </a:p>
          <a:p>
            <a:pPr>
              <a:spcAft>
                <a:spcPts val="0"/>
              </a:spcAft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hr-HR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VAŽNO! </a:t>
            </a:r>
            <a:r>
              <a:rPr lang="hr-H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Stari lijekovi i njihova ambalaža odlažu se u ljekarnama (u spremniku ili se predaju na pultu).</a:t>
            </a:r>
          </a:p>
        </p:txBody>
      </p:sp>
      <p:sp>
        <p:nvSpPr>
          <p:cNvPr id="5" name="Pravokutnik 4"/>
          <p:cNvSpPr/>
          <p:nvPr/>
        </p:nvSpPr>
        <p:spPr>
          <a:xfrm>
            <a:off x="9143999" y="2878619"/>
            <a:ext cx="5962920" cy="15855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Spriječite nastanak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staklenog otpada!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r-HR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Staklo se može 100% reciklirati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2050" name="Picture 2" descr="Gnijezdo Barut otvoren zeleni kontejner za staklo - heidischateau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39" y="2014331"/>
            <a:ext cx="3600312" cy="3462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B5C1303F-1FBC-4BD2-9F1B-2A8E630AAE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1200" y="6103611"/>
            <a:ext cx="463413" cy="662019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D23CD06E-AF68-4748-9B35-C76ECC2B80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7540" y="5600562"/>
            <a:ext cx="6930886" cy="1179838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ED9C8583-2302-4097-BA08-5A1FC2857F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99915" y="6103612"/>
            <a:ext cx="1734545" cy="662018"/>
          </a:xfrm>
          <a:prstGeom prst="rect">
            <a:avLst/>
          </a:prstGeom>
        </p:spPr>
      </p:pic>
      <p:pic>
        <p:nvPicPr>
          <p:cNvPr id="4100" name="Picture 4" descr="Znastvenici su napravili veliko istraživanje | 24sat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9915" y="942593"/>
            <a:ext cx="2848781" cy="189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911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09859" y="624110"/>
            <a:ext cx="9894753" cy="1280890"/>
          </a:xfrm>
        </p:spPr>
        <p:txBody>
          <a:bodyPr/>
          <a:lstStyle/>
          <a:p>
            <a:r>
              <a:rPr lang="hr-HR" b="1" dirty="0">
                <a:solidFill>
                  <a:srgbClr val="C00000"/>
                </a:solidFill>
                <a:latin typeface="Century Gothic" panose="020B0502020202020204" pitchFamily="34" charset="0"/>
              </a:rPr>
              <a:t>Otpad se može smanjiti i </a:t>
            </a:r>
            <a:r>
              <a:rPr lang="hr-HR" b="1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kompostiranjem</a:t>
            </a:r>
            <a:endParaRPr lang="en-US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Rezervirano mjesto sadržaja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5110" y="2032782"/>
            <a:ext cx="2621902" cy="2858224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539DBE63-AE85-4A29-B00C-B09A0D4457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8579" y="1552575"/>
            <a:ext cx="5417311" cy="375285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B5C1303F-1FBC-4BD2-9F1B-2A8E630AAE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8329" y="6044521"/>
            <a:ext cx="463413" cy="662018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D23CD06E-AF68-4748-9B35-C76ECC2B80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086" y="5565361"/>
            <a:ext cx="6930886" cy="1141178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ED9C8583-2302-4097-BA08-5A1FC2857F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57878" y="6044521"/>
            <a:ext cx="1734545" cy="662018"/>
          </a:xfrm>
          <a:prstGeom prst="rect">
            <a:avLst/>
          </a:prstGeom>
        </p:spPr>
      </p:pic>
      <p:pic>
        <p:nvPicPr>
          <p:cNvPr id="6" name="Slika 5" descr="Slika na kojoj se prikazuje trava, klupa, na otvorenom, park&#10;&#10;Opis je automatski generiran">
            <a:extLst>
              <a:ext uri="{FF2B5EF4-FFF2-40B4-BE49-F238E27FC236}">
                <a16:creationId xmlns:a16="http://schemas.microsoft.com/office/drawing/2014/main" id="{F69D2C15-5556-4917-B3DE-B2FEBE0431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74988" y="2156148"/>
            <a:ext cx="2545702" cy="2545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22911"/>
      </p:ext>
    </p:extLst>
  </p:cSld>
  <p:clrMapOvr>
    <a:masterClrMapping/>
  </p:clrMapOvr>
</p:sld>
</file>

<file path=ppt/theme/theme1.xml><?xml version="1.0" encoding="utf-8"?>
<a:theme xmlns:a="http://schemas.openxmlformats.org/drawingml/2006/main" name="Pramen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691</TotalTime>
  <Words>899</Words>
  <Application>Microsoft Office PowerPoint</Application>
  <PresentationFormat>Široki zaslon</PresentationFormat>
  <Paragraphs>133</Paragraphs>
  <Slides>23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23</vt:i4>
      </vt:variant>
    </vt:vector>
  </HeadingPairs>
  <TitlesOfParts>
    <vt:vector size="29" baseType="lpstr">
      <vt:lpstr>Arial</vt:lpstr>
      <vt:lpstr>Calibri</vt:lpstr>
      <vt:lpstr>Century Gothic</vt:lpstr>
      <vt:lpstr>Courier New</vt:lpstr>
      <vt:lpstr>Wingdings 3</vt:lpstr>
      <vt:lpstr>Pramen</vt:lpstr>
      <vt:lpstr>Održivo gospodarenje otpadom,  razdvajanje otpada i  način korištenja usluga mobilnog reciklažnog dvorišta  </vt:lpstr>
      <vt:lpstr>Što je otpad? -sve ono što više ne trebamo  i planiramo baciti </vt:lpstr>
      <vt:lpstr>Kako nastaje otpad? Nakon što stvari koristimo i više nam ne trebaju one postaju otpad.  Neke nakon više godina, neke nakon svega nekoliko trenutaka</vt:lpstr>
      <vt:lpstr>Kako postupati s otpadom?</vt:lpstr>
      <vt:lpstr>Razdvajanje otpada: miješani komunalni  otpad</vt:lpstr>
      <vt:lpstr>Razdvajanje otpada: Papir i karton</vt:lpstr>
      <vt:lpstr>    Razdvajanje otpada: Plastika</vt:lpstr>
      <vt:lpstr>Razdvajanje otpada: Staklo</vt:lpstr>
      <vt:lpstr>Otpad se može smanjiti i kompostiranjem</vt:lpstr>
      <vt:lpstr>          Razdvajanje otpada: Biootpad</vt:lpstr>
      <vt:lpstr>Razdvajanje otpada: EE otpad</vt:lpstr>
      <vt:lpstr>Razdvajanje otpada: Tekstil</vt:lpstr>
      <vt:lpstr>Razdvajanje otpada: Opasni kućni otpad</vt:lpstr>
      <vt:lpstr>Što se još može odvojiti?</vt:lpstr>
      <vt:lpstr>Mobilno reciklažno dvorište (MRD)</vt:lpstr>
      <vt:lpstr>Zašto je važno odvojeno sakupljati otpad?  Odvajanje i odvojeno sakupljanje otpada = temelj održivog gospodarenja otpadom  </vt:lpstr>
      <vt:lpstr>Što ti možeš napraviti?</vt:lpstr>
      <vt:lpstr>Ponovna upotreba otpada</vt:lpstr>
      <vt:lpstr>Ponovna upotreba – kreativne ideje</vt:lpstr>
      <vt:lpstr>Proizvodi od reciklirane plastike</vt:lpstr>
      <vt:lpstr>Važno ! Ne koristi plastične vrećice.                                Koristi platnene </vt:lpstr>
      <vt:lpstr>Pravilno postupaj s otpadom jer tako čuvaš prirodu i okoliš!</vt:lpstr>
      <vt:lpstr>Hvala na pozornosti!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Održivo gospodarenje otpadom,  razdvajanje otpada i  način korištenja usluga mobilnog reciklažnog dvorišta</dc:title>
  <dc:creator>Eko</dc:creator>
  <cp:lastModifiedBy>Jona Petešić</cp:lastModifiedBy>
  <cp:revision>43</cp:revision>
  <dcterms:created xsi:type="dcterms:W3CDTF">2021-04-24T16:22:39Z</dcterms:created>
  <dcterms:modified xsi:type="dcterms:W3CDTF">2021-06-15T09:06:10Z</dcterms:modified>
</cp:coreProperties>
</file>