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70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5" r:id="rId14"/>
    <p:sldId id="274" r:id="rId15"/>
    <p:sldId id="271" r:id="rId16"/>
    <p:sldId id="272" r:id="rId17"/>
    <p:sldId id="277" r:id="rId18"/>
    <p:sldId id="278" r:id="rId19"/>
    <p:sldId id="276" r:id="rId20"/>
    <p:sldId id="273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.png"/><Relationship Id="rId4" Type="http://schemas.openxmlformats.org/officeDocument/2006/relationships/image" Target="../media/image31.jpe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jpeg"/><Relationship Id="rId7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7.png"/><Relationship Id="rId7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AF8BF-5961-4F76-9710-C0C0A0370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40914"/>
            <a:ext cx="8915399" cy="2511379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accent3">
                    <a:lumMod val="50000"/>
                  </a:schemeClr>
                </a:solidFill>
              </a:rPr>
              <a:t>Održivo gospodarenje otpadom</a:t>
            </a:r>
            <a:r>
              <a:rPr lang="hr-HR" sz="4000" b="1" dirty="0"/>
              <a:t>, </a:t>
            </a:r>
            <a:br>
              <a:rPr lang="hr-HR" sz="4000" b="1" dirty="0"/>
            </a:br>
            <a:r>
              <a:rPr lang="hr-HR" sz="4000" b="1" dirty="0">
                <a:solidFill>
                  <a:schemeClr val="accent1">
                    <a:lumMod val="75000"/>
                  </a:schemeClr>
                </a:solidFill>
              </a:rPr>
              <a:t>razdvajanje otpada i</a:t>
            </a:r>
            <a:r>
              <a:rPr lang="hr-HR" sz="4000" b="1" dirty="0"/>
              <a:t> </a:t>
            </a:r>
            <a:br>
              <a:rPr lang="hr-HR" sz="4000" b="1" dirty="0"/>
            </a:br>
            <a:r>
              <a:rPr lang="hr-HR" sz="4000" b="1" dirty="0"/>
              <a:t>način korištenja usluga </a:t>
            </a:r>
            <a:r>
              <a:rPr lang="hr-HR" sz="4000" b="1" dirty="0">
                <a:solidFill>
                  <a:schemeClr val="accent6">
                    <a:lumMod val="75000"/>
                  </a:schemeClr>
                </a:solidFill>
              </a:rPr>
              <a:t>mobilnog </a:t>
            </a:r>
            <a:r>
              <a:rPr lang="hr-HR" sz="4000" b="1" dirty="0" err="1">
                <a:solidFill>
                  <a:schemeClr val="accent6">
                    <a:lumMod val="75000"/>
                  </a:schemeClr>
                </a:solidFill>
              </a:rPr>
              <a:t>reciklažnog</a:t>
            </a:r>
            <a:r>
              <a:rPr lang="hr-HR" sz="4000" b="1" dirty="0">
                <a:solidFill>
                  <a:schemeClr val="accent6">
                    <a:lumMod val="75000"/>
                  </a:schemeClr>
                </a:solidFill>
              </a:rPr>
              <a:t> dvorišta 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DCF612-9F79-4B67-B1FD-B6AB3D68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155325"/>
            <a:ext cx="8915399" cy="528033"/>
          </a:xfrm>
        </p:spPr>
        <p:txBody>
          <a:bodyPr/>
          <a:lstStyle/>
          <a:p>
            <a:r>
              <a:rPr lang="hr-HR" dirty="0"/>
              <a:t>Sali, 16.06.2021.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387" y="6064909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061" y="6047220"/>
            <a:ext cx="475795" cy="67970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372" y="5547089"/>
            <a:ext cx="6930886" cy="1179838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816372" y="4182080"/>
            <a:ext cx="10916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USPOSTAVA MOBILNOG RECIKLAŽNOG DVORIŠTA U OPĆINI SALI</a:t>
            </a:r>
            <a:r>
              <a:rPr lang="hr-HR" sz="2000" b="1" dirty="0">
                <a:solidFill>
                  <a:srgbClr val="00206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KK.06.3.1.16.0071.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dirty="0" err="1">
                <a:solidFill>
                  <a:srgbClr val="00B050"/>
                </a:solidFill>
              </a:rPr>
              <a:t>Projekt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sufinancira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Europska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unija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iz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Kohezijskog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fonda</a:t>
            </a:r>
            <a:r>
              <a:rPr lang="hr-HR" sz="1400" dirty="0">
                <a:solidFill>
                  <a:srgbClr val="00B050"/>
                </a:solidFill>
              </a:rPr>
              <a:t>  </a:t>
            </a:r>
            <a:r>
              <a:rPr lang="en-US" sz="1400" dirty="0" err="1">
                <a:solidFill>
                  <a:srgbClr val="00B050"/>
                </a:solidFill>
              </a:rPr>
              <a:t>Operativni</a:t>
            </a:r>
            <a:r>
              <a:rPr lang="en-US" sz="1400" dirty="0">
                <a:solidFill>
                  <a:srgbClr val="00B050"/>
                </a:solidFill>
              </a:rPr>
              <a:t> program </a:t>
            </a:r>
            <a:r>
              <a:rPr lang="en-US" sz="1400" dirty="0" err="1">
                <a:solidFill>
                  <a:srgbClr val="00B050"/>
                </a:solidFill>
              </a:rPr>
              <a:t>Konkurentnost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i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kohezija</a:t>
            </a:r>
            <a:r>
              <a:rPr lang="en-US" sz="1400" dirty="0">
                <a:solidFill>
                  <a:srgbClr val="00B050"/>
                </a:solidFill>
              </a:rPr>
              <a:t> 2014.-2020.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369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1071" y="624110"/>
            <a:ext cx="10023542" cy="1280890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Razdvajanje otpada: </a:t>
            </a:r>
            <a:r>
              <a:rPr lang="hr-H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Biootpad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73287" y="1365161"/>
            <a:ext cx="4731026" cy="4906849"/>
          </a:xfrm>
        </p:spPr>
        <p:txBody>
          <a:bodyPr>
            <a:normAutofit fontScale="40000" lnSpcReduction="20000"/>
          </a:bodyPr>
          <a:lstStyle/>
          <a:p>
            <a:r>
              <a:rPr lang="hr-HR" sz="6400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ostaci voća i povrća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pokošena trava, korov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ljuske od jaja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talog kave i čaja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ostaci biljaka i cvijeća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usitnjeno suho granje, lišće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slama, sijeno, piljevina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ostaci orezivanja voćaka</a:t>
            </a:r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E27077-8AD6-472A-857E-E66D4A295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41" y="1365161"/>
            <a:ext cx="2257768" cy="397454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004314" y="1491889"/>
            <a:ext cx="38298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otpad životinjskog porijekla (meso, kosti)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plastika, metal, staklo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lijekovi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papirnate pelene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novinski papir i časopisi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lakirano ili bojano drvo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pepeo od ugljena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932" y="6049974"/>
            <a:ext cx="464849" cy="66407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309" y="5574992"/>
            <a:ext cx="6930886" cy="114065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291" y="6053629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Razdvajanje otpada: EE otpad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56175" y="2002910"/>
            <a:ext cx="4348438" cy="3679711"/>
          </a:xfrm>
        </p:spPr>
        <p:txBody>
          <a:bodyPr/>
          <a:lstStyle/>
          <a:p>
            <a:r>
              <a:rPr lang="hr-HR" b="1" dirty="0">
                <a:cs typeface="Arial" panose="020B0604020202020204" pitchFamily="34" charset="0"/>
              </a:rPr>
              <a:t>BESPLATAN ODVOZ I ZBRINJAVANJE</a:t>
            </a:r>
            <a:br>
              <a:rPr lang="hr-HR" b="1" dirty="0">
                <a:cs typeface="Arial" panose="020B0604020202020204" pitchFamily="34" charset="0"/>
              </a:rPr>
            </a:br>
            <a:r>
              <a:rPr lang="hr-HR" b="1" dirty="0">
                <a:cs typeface="Arial" panose="020B0604020202020204" pitchFamily="34" charset="0"/>
              </a:rPr>
              <a:t>OTPADNIH ELEKTRIČNIH I ELEKTRONIČKIH UREĐAJA</a:t>
            </a:r>
          </a:p>
          <a:p>
            <a:r>
              <a:rPr lang="hr-HR" b="1" dirty="0">
                <a:cs typeface="Arial" panose="020B0604020202020204" pitchFamily="34" charset="0"/>
              </a:rPr>
              <a:t>Besplatni telefon 0800 444 110</a:t>
            </a:r>
          </a:p>
          <a:p>
            <a:endParaRPr lang="en-US" dirty="0"/>
          </a:p>
        </p:txBody>
      </p:sp>
      <p:sp>
        <p:nvSpPr>
          <p:cNvPr id="4" name="Pravokutnik 3"/>
          <p:cNvSpPr/>
          <p:nvPr/>
        </p:nvSpPr>
        <p:spPr>
          <a:xfrm>
            <a:off x="1457739" y="1258957"/>
            <a:ext cx="1046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Električni i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elektronički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(EE)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otpad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čine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odbačena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ea typeface="Calibri" panose="020F0502020204030204" pitchFamily="34" charset="0"/>
                <a:cs typeface="Arial" panose="020B0604020202020204" pitchFamily="34" charset="0"/>
              </a:rPr>
              <a:t>električna</a:t>
            </a:r>
            <a:r>
              <a:rPr lang="it-IT" b="1" dirty="0"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it-IT" b="1" dirty="0" err="1">
                <a:ea typeface="Calibri" panose="020F0502020204030204" pitchFamily="34" charset="0"/>
                <a:cs typeface="Arial" panose="020B0604020202020204" pitchFamily="34" charset="0"/>
              </a:rPr>
              <a:t>elektronička</a:t>
            </a:r>
            <a:r>
              <a:rPr lang="it-IT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ea typeface="Calibri" panose="020F0502020204030204" pitchFamily="34" charset="0"/>
                <a:cs typeface="Arial" panose="020B0604020202020204" pitchFamily="34" charset="0"/>
              </a:rPr>
              <a:t>oprema</a:t>
            </a:r>
            <a:r>
              <a:rPr lang="it-IT" b="1" dirty="0"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it-IT" b="1" dirty="0" err="1">
                <a:ea typeface="Calibri" panose="020F0502020204030204" pitchFamily="34" charset="0"/>
                <a:cs typeface="Arial" panose="020B0604020202020204" pitchFamily="34" charset="0"/>
              </a:rPr>
              <a:t>uređaji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ovisni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električnoj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energiji</a:t>
            </a:r>
            <a:endParaRPr lang="en-US" dirty="0"/>
          </a:p>
        </p:txBody>
      </p:sp>
      <p:pic>
        <p:nvPicPr>
          <p:cNvPr id="5" name="Picture 14" descr="Slikovni rezultat za ee o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34" y="1905000"/>
            <a:ext cx="5194852" cy="21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54" y="3577110"/>
            <a:ext cx="2347121" cy="2266963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3843131" y="4150891"/>
            <a:ext cx="7661482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Spriječite nastanak EE otpada!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Koristite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punjive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baterije -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 puniti i koristiti nekoliko stotina puta.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Kupujte uređaje onih proizvođača koji omogućuju njihov servis tj. popravak</a:t>
            </a:r>
            <a:endParaRPr lang="en-US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964" y="6083886"/>
            <a:ext cx="476964" cy="68137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036" y="5599043"/>
            <a:ext cx="6487490" cy="114686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121" y="6083886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0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Razdvajanje otpada: Tekstil</a:t>
            </a:r>
            <a:endParaRPr lang="en-US" dirty="0"/>
          </a:p>
        </p:txBody>
      </p:sp>
      <p:pic>
        <p:nvPicPr>
          <p:cNvPr id="4" name="Rezervirano mjesto sadržaja 5">
            <a:extLst>
              <a:ext uri="{FF2B5EF4-FFF2-40B4-BE49-F238E27FC236}">
                <a16:creationId xmlns:a16="http://schemas.microsoft.com/office/drawing/2014/main" id="{A925B761-DE2E-4761-A726-E8CD616FE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172" y="1455313"/>
            <a:ext cx="4198056" cy="377825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855335" y="1455313"/>
            <a:ext cx="7018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 nego što odbacite stare odjevne predmete, razmislite kako ih možete </a:t>
            </a:r>
            <a:r>
              <a:rPr lang="hr-H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prekrojiti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nove odjevne predmete, uporabne predmete i igračke</a:t>
            </a:r>
            <a:endParaRPr lang="en-US" dirty="0"/>
          </a:p>
        </p:txBody>
      </p:sp>
      <p:pic>
        <p:nvPicPr>
          <p:cNvPr id="3074" name="Picture 2" descr="500 Ribe ideas in 2021 | sewing projects, fabric fish, sewing craf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16" y="2378642"/>
            <a:ext cx="3438658" cy="23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4430332" y="4995398"/>
            <a:ext cx="74439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ts val="1020"/>
              </a:spcBef>
              <a:spcAft>
                <a:spcPts val="1020"/>
              </a:spcAft>
            </a:pPr>
            <a:r>
              <a:rPr lang="it-IT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 </a:t>
            </a:r>
            <a:r>
              <a:rPr lang="it-IT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odlažite</a:t>
            </a:r>
            <a:r>
              <a:rPr lang="it-IT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spremnik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ea typeface="Calibri" panose="020F0502020204030204" pitchFamily="34" charset="0"/>
                <a:cs typeface="Arial" panose="020B0604020202020204" pitchFamily="34" charset="0"/>
              </a:rPr>
              <a:t>za tekstil </a:t>
            </a:r>
            <a:r>
              <a:rPr lang="it-IT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mokru</a:t>
            </a:r>
            <a:r>
              <a:rPr lang="it-IT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it-IT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pljesnivu</a:t>
            </a:r>
            <a:r>
              <a:rPr lang="it-IT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Arial" panose="020B0604020202020204" pitchFamily="34" charset="0"/>
              </a:rPr>
              <a:t>odjeću</a:t>
            </a:r>
            <a:r>
              <a:rPr lang="hr-HR" dirty="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55" y="2378642"/>
            <a:ext cx="3232825" cy="234790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4249" y="6025897"/>
            <a:ext cx="459450" cy="65635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170" y="5502416"/>
            <a:ext cx="6930886" cy="117983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380" y="6020236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5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Razdvajanje otpada: </a:t>
            </a:r>
            <a:r>
              <a:rPr lang="hr-HR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Opasni kućni otpad</a:t>
            </a:r>
            <a:endParaRPr lang="en-US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začepljenje odvoda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7966" y="1502599"/>
            <a:ext cx="4343132" cy="3667125"/>
          </a:xfrm>
        </p:spPr>
      </p:pic>
      <p:sp>
        <p:nvSpPr>
          <p:cNvPr id="5" name="Pravokutnik 4"/>
          <p:cNvSpPr/>
          <p:nvPr/>
        </p:nvSpPr>
        <p:spPr>
          <a:xfrm>
            <a:off x="5962919" y="1905000"/>
            <a:ext cx="4842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>
                <a:solidFill>
                  <a:srgbClr val="0070C0"/>
                </a:solidFill>
                <a:latin typeface="Century Gothic" panose="020B0502020202020204" pitchFamily="34" charset="0"/>
                <a:cs typeface="Times New Roman"/>
              </a:rPr>
              <a:t>Motorna ulja, pesticidi, herbicidi  boje, otapala, kemikalije, naftni derivati, lakovi…. vrlo su opasni i mogu uzrokovati dugoročne štete za okoliš. </a:t>
            </a:r>
          </a:p>
          <a:p>
            <a:pPr lvl="0"/>
            <a:endParaRPr lang="hr-HR" dirty="0">
              <a:solidFill>
                <a:srgbClr val="0070C0"/>
              </a:solidFill>
              <a:latin typeface="Century Gothic" panose="020B0502020202020204" pitchFamily="34" charset="0"/>
              <a:cs typeface="Times New Roman"/>
            </a:endParaRPr>
          </a:p>
          <a:p>
            <a:pPr lvl="0"/>
            <a:endParaRPr lang="hr-HR" dirty="0">
              <a:solidFill>
                <a:srgbClr val="0070C0"/>
              </a:solidFill>
              <a:latin typeface="Century Gothic" panose="020B0502020202020204" pitchFamily="34" charset="0"/>
              <a:cs typeface="Times New Roman"/>
            </a:endParaRPr>
          </a:p>
          <a:p>
            <a:pPr lvl="0"/>
            <a:r>
              <a:rPr lang="hr-HR" dirty="0">
                <a:solidFill>
                  <a:srgbClr val="0070C0"/>
                </a:solidFill>
                <a:latin typeface="Century Gothic" panose="020B0502020202020204" pitchFamily="34" charset="0"/>
                <a:cs typeface="Times New Roman"/>
              </a:rPr>
              <a:t>Nikada ne bacaj ove opasne tvari u odvod ili okoliš.</a:t>
            </a:r>
          </a:p>
          <a:p>
            <a:pPr lvl="0"/>
            <a:r>
              <a:rPr lang="hr-HR" dirty="0">
                <a:solidFill>
                  <a:srgbClr val="0070C0"/>
                </a:solidFill>
                <a:latin typeface="Century Gothic" panose="020B0502020202020204" pitchFamily="34" charset="0"/>
                <a:cs typeface="Times New Roman"/>
              </a:rPr>
              <a:t>Odloži ga na za to predviđena mjesta u </a:t>
            </a:r>
            <a:r>
              <a:rPr lang="hr-HR" dirty="0" err="1">
                <a:solidFill>
                  <a:srgbClr val="0070C0"/>
                </a:solidFill>
                <a:latin typeface="Century Gothic" panose="020B0502020202020204" pitchFamily="34" charset="0"/>
                <a:cs typeface="Times New Roman"/>
              </a:rPr>
              <a:t>reciklažnom</a:t>
            </a:r>
            <a:r>
              <a:rPr lang="hr-HR" dirty="0">
                <a:solidFill>
                  <a:srgbClr val="0070C0"/>
                </a:solidFill>
                <a:latin typeface="Century Gothic" panose="020B0502020202020204" pitchFamily="34" charset="0"/>
                <a:cs typeface="Times New Roman"/>
              </a:rPr>
              <a:t> dvorištu 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077" y="6037201"/>
            <a:ext cx="463413" cy="66201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64" y="5519382"/>
            <a:ext cx="6930886" cy="117983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291" y="6037855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4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se još može odvojiti?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5" y="1724695"/>
            <a:ext cx="3500080" cy="1675327"/>
          </a:xfrm>
        </p:spPr>
      </p:pic>
      <p:pic>
        <p:nvPicPr>
          <p:cNvPr id="5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68" y="1724696"/>
            <a:ext cx="3167419" cy="1689814"/>
          </a:xfrm>
          <a:prstGeom prst="rect">
            <a:avLst/>
          </a:prstGeom>
        </p:spPr>
      </p:pic>
      <p:pic>
        <p:nvPicPr>
          <p:cNvPr id="11266" name="Picture 2" descr="Palmino ulje, kokosovo ulje i maslac ulja su koja se koriste u proizvodnji  grickalica - Večernji.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85" y="1724695"/>
            <a:ext cx="3862632" cy="168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oneri za printere – original ili zamjenski toneri… što odabrati? | PC C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3662742"/>
            <a:ext cx="3387144" cy="19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ree slika: limenke, prazne limenke, konzerve, jesti, hrana, konzerviranje,  kukuruz | Hippo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68" y="3621086"/>
            <a:ext cx="3167419" cy="18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ciklažno dvorište Lipik » LIPKOM d.o.o. Lip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85" y="3575104"/>
            <a:ext cx="3862632" cy="191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1843" y="6137007"/>
            <a:ext cx="463413" cy="66201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512" y="5619188"/>
            <a:ext cx="6930886" cy="117983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7848" y="6137008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9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+mn-lt"/>
                <a:cs typeface="Calibri" panose="020F0502020204030204" pitchFamily="34" charset="0"/>
              </a:rPr>
              <a:t>Mobilno </a:t>
            </a:r>
            <a:r>
              <a:rPr lang="hr-HR" b="1" dirty="0" err="1">
                <a:solidFill>
                  <a:schemeClr val="accent5"/>
                </a:solidFill>
                <a:latin typeface="+mn-lt"/>
                <a:cs typeface="Calibri" panose="020F0502020204030204" pitchFamily="34" charset="0"/>
              </a:rPr>
              <a:t>reciklažno</a:t>
            </a:r>
            <a:r>
              <a:rPr lang="hr-HR" b="1" dirty="0">
                <a:solidFill>
                  <a:schemeClr val="accent5"/>
                </a:solidFill>
                <a:latin typeface="+mn-lt"/>
                <a:cs typeface="Calibri" panose="020F0502020204030204" pitchFamily="34" charset="0"/>
              </a:rPr>
              <a:t> dvorište</a:t>
            </a:r>
            <a:endParaRPr lang="en-US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04586" y="1352283"/>
            <a:ext cx="6087414" cy="4491788"/>
          </a:xfrm>
        </p:spPr>
        <p:txBody>
          <a:bodyPr>
            <a:normAutofit fontScale="25000" lnSpcReduction="20000"/>
          </a:bodyPr>
          <a:lstStyle/>
          <a:p>
            <a:r>
              <a:rPr lang="hr-HR" sz="64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Mogu se </a:t>
            </a:r>
            <a:r>
              <a:rPr lang="hr-HR" sz="64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besplatno odložiti: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papir i karton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metal, staklo, gume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ulja (jestiva i motorna)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 fluorescentne cijevi i ostali otpad koji sadrži živu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baterije i akumulatori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pesticidi ,</a:t>
            </a:r>
            <a:r>
              <a:rPr lang="hr-HR" sz="6400" b="1" dirty="0" err="1">
                <a:latin typeface="+mj-lt"/>
              </a:rPr>
              <a:t>citoksici</a:t>
            </a:r>
            <a:r>
              <a:rPr lang="hr-HR" sz="6400" b="1" dirty="0">
                <a:latin typeface="+mj-lt"/>
              </a:rPr>
              <a:t>, citostatici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kiseline i lužine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fotografske kemikalije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deterdženti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otapala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oprema koja sadrži </a:t>
            </a:r>
            <a:r>
              <a:rPr lang="hr-HR" sz="6400" b="1" dirty="0" err="1">
                <a:latin typeface="+mj-lt"/>
              </a:rPr>
              <a:t>kloroflourougljike</a:t>
            </a:r>
            <a:r>
              <a:rPr lang="hr-HR" sz="6400" b="1" dirty="0">
                <a:latin typeface="+mj-lt"/>
              </a:rPr>
              <a:t> </a:t>
            </a:r>
            <a:endParaRPr lang="hr-HR" sz="6400" dirty="0">
              <a:latin typeface="+mj-lt"/>
            </a:endParaRPr>
          </a:p>
          <a:p>
            <a:pPr marL="0" indent="0">
              <a:buNone/>
            </a:pPr>
            <a:r>
              <a:rPr lang="hr-HR" sz="6400" b="1" dirty="0">
                <a:latin typeface="+mj-lt"/>
              </a:rPr>
              <a:t>     (npr. hladnjaci, klima uređaji)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 uljni filteri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6400" b="1" dirty="0">
                <a:latin typeface="+mj-lt"/>
              </a:rPr>
              <a:t>drvo koje sadrži opasne tvari</a:t>
            </a:r>
            <a:endParaRPr lang="en-US" sz="6400" dirty="0">
              <a:latin typeface="+mj-lt"/>
            </a:endParaRPr>
          </a:p>
          <a:p>
            <a:pPr marL="0" indent="0">
              <a:buNone/>
            </a:pPr>
            <a:endParaRPr lang="hr-HR" sz="49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072" y="6134174"/>
            <a:ext cx="463413" cy="66201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99" y="5794474"/>
            <a:ext cx="6930886" cy="10045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956" y="6137008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8AC69B2-2926-401C-A183-CB2A0C80F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73" y="1462089"/>
            <a:ext cx="5232142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7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Calibri"/>
              </a:rPr>
              <a:t>Što ti možeš napraviti?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0000"/>
                </a:solidFill>
              </a:rPr>
              <a:t>Smanji količinu otpada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B050"/>
                </a:solidFill>
              </a:rPr>
              <a:t>Razmisli prije kupovine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Koristi platnenu vrećicu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Koristi staklenu ili aluminijsku(višekratnu) bočicu za napitke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Odreci se predmeta za jednokratnu uporabu kao što su plastični pribor za jelo, plastične slamke, šalica „za van”, plastični štapići za uši</a:t>
            </a:r>
            <a:endParaRPr lang="hr-HR" sz="2400" dirty="0">
              <a:solidFill>
                <a:srgbClr val="00B05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B0F0"/>
                </a:solidFill>
              </a:rPr>
              <a:t>Organiziraj se i priključi akcijama čišćenja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Razdvajaj otpad u svom domu, školi, poslu…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7030A0"/>
                </a:solidFill>
              </a:rPr>
              <a:t>Organiziraj se; utječi na rješavanje problema, reagiraj, aktiviraj se, promisli, upozori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7030A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hr-HR" sz="2400" dirty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514" y="624110"/>
            <a:ext cx="2143125" cy="2143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567" y="6017427"/>
            <a:ext cx="468475" cy="6692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686" y="5499607"/>
            <a:ext cx="6930886" cy="11798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637" y="6017427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6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4"/>
                </a:solidFill>
              </a:rPr>
              <a:t>Ponovna upotreba otpada</a:t>
            </a:r>
            <a:endParaRPr lang="en-US" dirty="0"/>
          </a:p>
        </p:txBody>
      </p:sp>
      <p:pic>
        <p:nvPicPr>
          <p:cNvPr id="13314" name="Picture 2" descr="Kako napraviti saksije za dvorište: kreativne ideje i savjeti – DOM INFO |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7" y="1264556"/>
            <a:ext cx="3303157" cy="24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d drvenih paleta možete napraviti svašta - 15 primjera | 24s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74" y="1281726"/>
            <a:ext cx="3567448" cy="24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Dekorativne kutije i drugi predmeti od recikliranog materijala - Početna | 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16" y="1344511"/>
            <a:ext cx="3223494" cy="23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2166" y="6114581"/>
            <a:ext cx="463478" cy="66211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680" y="5836977"/>
            <a:ext cx="6375042" cy="93962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316" y="6114581"/>
            <a:ext cx="1734545" cy="662018"/>
          </a:xfrm>
          <a:prstGeom prst="rect">
            <a:avLst/>
          </a:prstGeom>
        </p:spPr>
      </p:pic>
      <p:pic>
        <p:nvPicPr>
          <p:cNvPr id="13326" name="Picture 14" descr="Decoupage staklene vaz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30" y="3709116"/>
            <a:ext cx="3302704" cy="21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Leti zmaj Učionica Ograničenje igračke od plastike - harrybipedhiking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74" y="3696284"/>
            <a:ext cx="3567448" cy="21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Svijećnjak iz limenke: izbor materijala, savjeti za izrad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16" y="3709115"/>
            <a:ext cx="3223494" cy="21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0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4"/>
                </a:solidFill>
              </a:rPr>
              <a:t>Proizvodi od reciklirane plastike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5936" t="1181" r="5327" b="1328"/>
          <a:stretch>
            <a:fillRect/>
          </a:stretch>
        </p:blipFill>
        <p:spPr>
          <a:xfrm>
            <a:off x="1143964" y="1708597"/>
            <a:ext cx="2897922" cy="37782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7671" t="3061" r="7945" b="3120"/>
          <a:stretch>
            <a:fillRect/>
          </a:stretch>
        </p:blipFill>
        <p:spPr>
          <a:xfrm>
            <a:off x="4471657" y="1473649"/>
            <a:ext cx="3168652" cy="42481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Content Placeholder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1262" y="1473649"/>
            <a:ext cx="4163121" cy="415441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5662" y="6088055"/>
            <a:ext cx="479115" cy="6844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6338" y="5695274"/>
            <a:ext cx="6930886" cy="10772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219" y="6110487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1679" y="624110"/>
            <a:ext cx="9662933" cy="128089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Važno !</a:t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sz="2200" b="1" dirty="0"/>
              <a:t>Ne koristi plastične vrećice</a:t>
            </a:r>
            <a:r>
              <a:rPr lang="hr-HR" sz="2000" b="1" dirty="0"/>
              <a:t>.                                </a:t>
            </a:r>
            <a:r>
              <a:rPr lang="hr-HR" sz="2200" b="1" dirty="0"/>
              <a:t>Koristi platnene</a:t>
            </a:r>
            <a:br>
              <a:rPr lang="hr-HR" b="1" dirty="0"/>
            </a:b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61" y="1654583"/>
            <a:ext cx="2697059" cy="2650368"/>
          </a:xfrm>
          <a:prstGeom prst="rect">
            <a:avLst/>
          </a:prstGeom>
        </p:spPr>
      </p:pic>
      <p:pic>
        <p:nvPicPr>
          <p:cNvPr id="5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31" y="1487158"/>
            <a:ext cx="4480076" cy="4364873"/>
          </a:xfrm>
          <a:prstGeom prst="rect">
            <a:avLst/>
          </a:prstGeom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id="{61DCF8C1-1396-45A9-89D8-7765D6265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1" y="1654583"/>
            <a:ext cx="3092824" cy="26503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5" y="4304951"/>
            <a:ext cx="5776999" cy="154708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4242" y="6115735"/>
            <a:ext cx="458403" cy="65486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58" y="5859404"/>
            <a:ext cx="6375042" cy="93962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9251" y="6115735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5617" y="624110"/>
            <a:ext cx="9868995" cy="128089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5"/>
                </a:solidFill>
              </a:rPr>
              <a:t>Što je otpad?</a:t>
            </a:r>
            <a:br>
              <a:rPr lang="hr-HR" b="1" dirty="0">
                <a:solidFill>
                  <a:schemeClr val="accent5"/>
                </a:solidFill>
              </a:rPr>
            </a:br>
            <a:r>
              <a:rPr lang="hr-HR" b="1" dirty="0">
                <a:solidFill>
                  <a:schemeClr val="accent5"/>
                </a:solidFill>
              </a:rPr>
              <a:t>-sve ono što više ne trebamo  i planiramo baciti</a:t>
            </a:r>
            <a:br>
              <a:rPr lang="en-US" dirty="0">
                <a:solidFill>
                  <a:schemeClr val="accent5"/>
                </a:solidFill>
              </a:rPr>
            </a:b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248" y="6064909"/>
            <a:ext cx="463413" cy="66201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50" y="5547089"/>
            <a:ext cx="6930886" cy="11798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048" y="6064909"/>
            <a:ext cx="1734545" cy="662018"/>
          </a:xfrm>
          <a:prstGeom prst="rect">
            <a:avLst/>
          </a:prstGeom>
        </p:spPr>
      </p:pic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EDDD332C-36C1-4F39-926E-0D989A8AB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41850" y="1793106"/>
            <a:ext cx="9288135" cy="3509339"/>
          </a:xfrm>
        </p:spPr>
      </p:pic>
    </p:spTree>
    <p:extLst>
      <p:ext uri="{BB962C8B-B14F-4D97-AF65-F5344CB8AC3E}">
        <p14:creationId xmlns:p14="http://schemas.microsoft.com/office/powerpoint/2010/main" val="298263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9707" y="605979"/>
            <a:ext cx="10672293" cy="1280890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92D050"/>
                </a:solidFill>
                <a:latin typeface="Calibri"/>
              </a:rPr>
              <a:t>Pravilno postupaj s otpadom jer tako čuvaš prirodu i okoliš!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815" y="1840938"/>
            <a:ext cx="4484076" cy="3778250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024" y="6137007"/>
            <a:ext cx="463413" cy="66201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500" y="5619188"/>
            <a:ext cx="6930886" cy="11798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955" y="6137008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90" y="5993367"/>
            <a:ext cx="1734545" cy="6620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153" y="5984555"/>
            <a:ext cx="463825" cy="66260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886" y="5467324"/>
            <a:ext cx="6930886" cy="1179838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82034797-0D2D-44FF-9F34-A3B3D3C47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15" y="759854"/>
            <a:ext cx="8915400" cy="1210614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accent3">
                    <a:lumMod val="50000"/>
                  </a:schemeClr>
                </a:solidFill>
              </a:rPr>
              <a:t>Hvala na pozornosti! </a:t>
            </a:r>
            <a:br>
              <a:rPr lang="hr-HR" sz="4000" b="1" dirty="0"/>
            </a:br>
            <a:endParaRPr lang="hr-H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Earth Globe graphy, holding hands, globe, hand, world png | PNGW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50" y="0"/>
            <a:ext cx="2699950" cy="29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867886" y="2413338"/>
            <a:ext cx="76241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  <a:t>Linda </a:t>
            </a:r>
            <a:r>
              <a:rPr lang="hr-HR" sz="1600" b="1" dirty="0" err="1">
                <a:solidFill>
                  <a:schemeClr val="accent6">
                    <a:lumMod val="75000"/>
                  </a:schemeClr>
                </a:solidFill>
              </a:rPr>
              <a:t>Šušteršić</a:t>
            </a:r>
            <a:b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Udruga za promicanje ekološke proizvodnje hrane, zaštite okoliša i održivog razvoja „Eko-Zadar”          </a:t>
            </a:r>
            <a:br>
              <a:rPr lang="hr-HR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Tel: (023) 300-120 | Fax: (023) 300-119</a:t>
            </a:r>
            <a:br>
              <a:rPr lang="hr-HR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Špire Brusine 12, 23000 ZADAR </a:t>
            </a:r>
            <a:br>
              <a:rPr lang="hr-HR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www.ekozadar.hr | desk@ekozadar.hr</a:t>
            </a:r>
            <a:br>
              <a:rPr lang="hr-HR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1867886" y="4653273"/>
            <a:ext cx="9868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Projekt </a:t>
            </a:r>
            <a:r>
              <a:rPr lang="en-US" sz="1200" dirty="0" err="1">
                <a:solidFill>
                  <a:srgbClr val="00B050"/>
                </a:solidFill>
              </a:rPr>
              <a:t>sufinancira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Europska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unija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iz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Kohezijskog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fonda</a:t>
            </a:r>
            <a:r>
              <a:rPr lang="hr-HR" sz="1200" dirty="0">
                <a:solidFill>
                  <a:srgbClr val="00B050"/>
                </a:solidFill>
              </a:rPr>
              <a:t>  </a:t>
            </a:r>
            <a:r>
              <a:rPr lang="en-US" sz="1200" dirty="0" err="1">
                <a:solidFill>
                  <a:srgbClr val="00B050"/>
                </a:solidFill>
              </a:rPr>
              <a:t>Operativni</a:t>
            </a:r>
            <a:r>
              <a:rPr lang="en-US" sz="1200" dirty="0">
                <a:solidFill>
                  <a:srgbClr val="00B050"/>
                </a:solidFill>
              </a:rPr>
              <a:t> program </a:t>
            </a:r>
            <a:r>
              <a:rPr lang="en-US" sz="1200" dirty="0" err="1">
                <a:solidFill>
                  <a:srgbClr val="00B050"/>
                </a:solidFill>
              </a:rPr>
              <a:t>Konkurentnost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i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err="1">
                <a:solidFill>
                  <a:srgbClr val="00B050"/>
                </a:solidFill>
              </a:rPr>
              <a:t>kohezija</a:t>
            </a:r>
            <a:r>
              <a:rPr lang="en-US" sz="1200" dirty="0">
                <a:solidFill>
                  <a:srgbClr val="00B050"/>
                </a:solidFill>
              </a:rPr>
              <a:t> 2014.-2020.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431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5617" y="180304"/>
            <a:ext cx="9868996" cy="1918950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nastaje otpad?</a:t>
            </a:r>
            <a:br>
              <a:rPr lang="hr-HR" sz="2800" b="1" dirty="0"/>
            </a:br>
            <a:r>
              <a:rPr lang="hr-HR" sz="2800" dirty="0">
                <a:solidFill>
                  <a:schemeClr val="accent5"/>
                </a:solidFill>
              </a:rPr>
              <a:t>N</a:t>
            </a:r>
            <a:r>
              <a:rPr lang="hr-HR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akon što stvari koristimo i više nam ne trebaju one postaju otpad.   Neke nakon više godina, neke nakon svega nekoliko trenutaka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219" y="6137008"/>
            <a:ext cx="1734545" cy="6620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17" y="5619188"/>
            <a:ext cx="6930886" cy="11798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832" y="6137006"/>
            <a:ext cx="463413" cy="66201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67" y="1938706"/>
            <a:ext cx="4919729" cy="3352507"/>
          </a:xfrm>
          <a:prstGeom prst="rect">
            <a:avLst/>
          </a:prstGeom>
        </p:spPr>
      </p:pic>
      <p:pic>
        <p:nvPicPr>
          <p:cNvPr id="11" name="Rezervirano mjesto sadržaja 10" descr="Slika na kojoj se prikazuje stablo, tlo, na otvorenom, biljka&#10;&#10;Opis je automatski generiran">
            <a:extLst>
              <a:ext uri="{FF2B5EF4-FFF2-40B4-BE49-F238E27FC236}">
                <a16:creationId xmlns:a16="http://schemas.microsoft.com/office/drawing/2014/main" id="{21781AF9-9CBB-438C-B32E-4C1DA00A8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41374" y="2227002"/>
            <a:ext cx="5728741" cy="3064211"/>
          </a:xfrm>
        </p:spPr>
      </p:pic>
    </p:spTree>
    <p:extLst>
      <p:ext uri="{BB962C8B-B14F-4D97-AF65-F5344CB8AC3E}">
        <p14:creationId xmlns:p14="http://schemas.microsoft.com/office/powerpoint/2010/main" val="226170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5"/>
                </a:solidFill>
              </a:rPr>
              <a:t>Kako postupati s otpadom?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20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Izbjegavaj stvaranje otpada</a:t>
            </a:r>
          </a:p>
          <a:p>
            <a:pPr lvl="0"/>
            <a:r>
              <a:rPr lang="hr-HR" sz="20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Odvajaj otpad po vrstama</a:t>
            </a:r>
            <a:endParaRPr lang="en-US" sz="2000" b="1" dirty="0">
              <a:solidFill>
                <a:srgbClr val="70AD47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4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50" y="3531504"/>
            <a:ext cx="5799435" cy="18097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665" y="6025190"/>
            <a:ext cx="463413" cy="66201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50" y="5507371"/>
            <a:ext cx="6930886" cy="117983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728" y="6025191"/>
            <a:ext cx="1734545" cy="662018"/>
          </a:xfrm>
          <a:prstGeom prst="rect">
            <a:avLst/>
          </a:prstGeom>
        </p:spPr>
      </p:pic>
      <p:pic>
        <p:nvPicPr>
          <p:cNvPr id="2052" name="Picture 4" descr="Premium Vector | Little children cleaning and recycling garb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72" y="1264555"/>
            <a:ext cx="4773259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4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9157" y="624620"/>
            <a:ext cx="9517486" cy="128089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Razdvajanje otpada: miješani komunalni  otpad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Jabeth Wilson Odprto Trideset vreče za smeti jumbo -  technologytoolsforteaching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1879242"/>
            <a:ext cx="2671785" cy="36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4449071" y="1622738"/>
            <a:ext cx="7167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Vrlo je važno u domaćinstvu </a:t>
            </a:r>
            <a:r>
              <a:rPr lang="hr-HR" b="1" dirty="0"/>
              <a:t>odvojiti sav koristan otpad </a:t>
            </a:r>
            <a:r>
              <a:rPr lang="hr-HR" dirty="0"/>
              <a:t>koji proizvedemo, a u </a:t>
            </a:r>
            <a:r>
              <a:rPr lang="hr-HR" b="1" dirty="0"/>
              <a:t>spremnike za miješani komunalni otpad </a:t>
            </a:r>
            <a:r>
              <a:rPr lang="hr-HR" dirty="0"/>
              <a:t>baciti </a:t>
            </a:r>
            <a:r>
              <a:rPr lang="hr-HR" b="1" dirty="0"/>
              <a:t>samo ono što nije moguće iskoristiti</a:t>
            </a:r>
            <a:endParaRPr lang="en-US" dirty="0"/>
          </a:p>
        </p:txBody>
      </p:sp>
      <p:pic>
        <p:nvPicPr>
          <p:cNvPr id="6" name="Slika 8">
            <a:extLst>
              <a:ext uri="{FF2B5EF4-FFF2-40B4-BE49-F238E27FC236}">
                <a16:creationId xmlns:a16="http://schemas.microsoft.com/office/drawing/2014/main" id="{803D94C9-7C28-414B-A808-D0F3B254F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71" y="2663385"/>
            <a:ext cx="6777318" cy="268829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821" y="6093788"/>
            <a:ext cx="463413" cy="66201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766" y="5575968"/>
            <a:ext cx="6930886" cy="117983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586" y="6093788"/>
            <a:ext cx="1734545" cy="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2830" y="513837"/>
            <a:ext cx="8911687" cy="1280890"/>
          </a:xfrm>
        </p:spPr>
        <p:txBody>
          <a:bodyPr/>
          <a:lstStyle/>
          <a:p>
            <a:r>
              <a:rPr lang="hr-H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Razdvajanje otpada: Papir i karton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ritmičan Nevjerojatan bombardovanje papir kontejner - livelovegetoutside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74" y="1772936"/>
            <a:ext cx="3052450" cy="33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5645374" y="1442434"/>
            <a:ext cx="44130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novine, časopisi, prospekti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bilježnice, knjige, katalozi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(izvaditi spojnice)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čiste papirnate vrećice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ostali papirnati proizvodi / kartonska ambalaža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prljava papirnata ambalaža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prljave (korištene) maramice i salvete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pelene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303" y="6143279"/>
            <a:ext cx="459023" cy="65574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374" y="5619188"/>
            <a:ext cx="6930886" cy="117983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509" y="6137008"/>
            <a:ext cx="1734545" cy="662018"/>
          </a:xfrm>
          <a:prstGeom prst="rect">
            <a:avLst/>
          </a:prstGeom>
        </p:spPr>
      </p:pic>
      <p:pic>
        <p:nvPicPr>
          <p:cNvPr id="9" name="Picture 8" descr="Kretanje epidemije gripe u našoj županiji – Križevci.inf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97" y="3870641"/>
            <a:ext cx="1858525" cy="15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JEJI ASOPISI Razlika izmeu asopisa za djecu 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08" y="862885"/>
            <a:ext cx="2850292" cy="19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6373" y="624110"/>
            <a:ext cx="9688240" cy="1280890"/>
          </a:xfrm>
        </p:spPr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Razdvajanje otpada: Plastika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39436" y="1661375"/>
            <a:ext cx="5065175" cy="4249847"/>
          </a:xfrm>
        </p:spPr>
        <p:txBody>
          <a:bodyPr/>
          <a:lstStyle/>
          <a:p>
            <a:r>
              <a:rPr lang="hr-H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Oprana plastična ambalaža </a:t>
            </a: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prljava plastična ambalaža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ambalaža od opasnog opada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pelene</a:t>
            </a:r>
          </a:p>
          <a:p>
            <a:endParaRPr lang="en-US" dirty="0"/>
          </a:p>
        </p:txBody>
      </p:sp>
      <p:pic>
        <p:nvPicPr>
          <p:cNvPr id="5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78" y="1511548"/>
            <a:ext cx="3152631" cy="37394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645" y="6137007"/>
            <a:ext cx="450966" cy="64423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078" y="5619188"/>
            <a:ext cx="6930886" cy="117983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260" y="6137008"/>
            <a:ext cx="1734545" cy="662018"/>
          </a:xfrm>
          <a:prstGeom prst="rect">
            <a:avLst/>
          </a:prstGeom>
        </p:spPr>
      </p:pic>
      <p:pic>
        <p:nvPicPr>
          <p:cNvPr id="7172" name="Picture 4" descr="vodnjak Nemoralnost ruptura plastika plastična ambalaža - amruthasalt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35" y="487255"/>
            <a:ext cx="2764665" cy="28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elene - vrlo zastupljeni proizvod u mješovitom otpadu | ZG-magaz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449" y="4082206"/>
            <a:ext cx="1679846" cy="13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4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9639" y="624110"/>
            <a:ext cx="9724973" cy="1280890"/>
          </a:xfrm>
        </p:spPr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Razdvajanje otpada: Staklo</a:t>
            </a:r>
            <a:endParaRPr lang="en-US" dirty="0"/>
          </a:p>
        </p:txBody>
      </p:sp>
      <p:sp>
        <p:nvSpPr>
          <p:cNvPr id="4" name="Pravokutnik 3"/>
          <p:cNvSpPr/>
          <p:nvPr/>
        </p:nvSpPr>
        <p:spPr>
          <a:xfrm>
            <a:off x="4346712" y="1597730"/>
            <a:ext cx="479728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isprane staklenke i boce 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(bez zatvarača i čepova) 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r-H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žarulje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porculansko i keramičko posuđe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svjetiljke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armirano, kristalno i automobilsko staklo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prozorsko staklo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bočice od lijekova </a:t>
            </a:r>
          </a:p>
          <a:p>
            <a:pPr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VAŽNO! </a:t>
            </a: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Stari lijekovi i njihova ambalaža odlažu se u ljekarnama (u spremniku ili se predaju na pultu).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9143999" y="3140765"/>
            <a:ext cx="5962920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Spriječite nastanak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staklenog otpada!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Staklo se može 100% reciklirati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Gnijezdo Barut otvoren zeleni kontejner za staklo - heidischateau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2014331"/>
            <a:ext cx="3600312" cy="346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693" y="6103612"/>
            <a:ext cx="463413" cy="66201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04" y="5585792"/>
            <a:ext cx="6930886" cy="117983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219" y="6103612"/>
            <a:ext cx="1734545" cy="662018"/>
          </a:xfrm>
          <a:prstGeom prst="rect">
            <a:avLst/>
          </a:prstGeom>
        </p:spPr>
      </p:pic>
      <p:pic>
        <p:nvPicPr>
          <p:cNvPr id="10" name="Picture 4" descr="Znastvenici su napravili veliko istraživanje | 24s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08" y="597494"/>
            <a:ext cx="2848781" cy="18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1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libri"/>
              </a:rPr>
              <a:t>Otpad se može smanjiti i </a:t>
            </a:r>
            <a:r>
              <a:rPr lang="hr-HR" b="1" dirty="0" err="1">
                <a:solidFill>
                  <a:srgbClr val="C00000"/>
                </a:solidFill>
                <a:latin typeface="Calibri"/>
              </a:rPr>
              <a:t>kompostiranjem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39DBE63-AE85-4A29-B00C-B09A0D445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025" y="1904999"/>
            <a:ext cx="5417311" cy="37528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5C1303F-1FBC-4BD2-9F1B-2A8E630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471" y="6110205"/>
            <a:ext cx="482175" cy="68882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3CD06E-AF68-4748-9B35-C76ECC2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218" y="5657848"/>
            <a:ext cx="6930886" cy="114117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D9C8583-2302-4097-BA08-5A1FC285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015" y="6137008"/>
            <a:ext cx="1734545" cy="662018"/>
          </a:xfrm>
          <a:prstGeom prst="rect">
            <a:avLst/>
          </a:prstGeom>
        </p:spPr>
      </p:pic>
      <p:pic>
        <p:nvPicPr>
          <p:cNvPr id="10" name="Slika 9" descr="Slika na kojoj se prikazuje trava, klupa, na otvorenom, park&#10;&#10;Opis je automatski generiran">
            <a:extLst>
              <a:ext uri="{FF2B5EF4-FFF2-40B4-BE49-F238E27FC236}">
                <a16:creationId xmlns:a16="http://schemas.microsoft.com/office/drawing/2014/main" id="{EA778627-F6C0-49F1-99CF-AD17D547D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8011" y="2318875"/>
            <a:ext cx="2925097" cy="2925097"/>
          </a:xfrm>
          <a:prstGeom prst="rect">
            <a:avLst/>
          </a:prstGeom>
        </p:spPr>
      </p:pic>
      <p:pic>
        <p:nvPicPr>
          <p:cNvPr id="14" name="Rezervirano mjesto sadržaja 13" descr="Slika na kojoj se prikazuje hrana, jelo, obrok&#10;&#10;Opis je automatski generiran">
            <a:extLst>
              <a:ext uri="{FF2B5EF4-FFF2-40B4-BE49-F238E27FC236}">
                <a16:creationId xmlns:a16="http://schemas.microsoft.com/office/drawing/2014/main" id="{AE7639DA-B6BC-48C6-887D-AF5702DD0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6473" y="2769991"/>
            <a:ext cx="3594707" cy="2408698"/>
          </a:xfrm>
        </p:spPr>
      </p:pic>
    </p:spTree>
    <p:extLst>
      <p:ext uri="{BB962C8B-B14F-4D97-AF65-F5344CB8AC3E}">
        <p14:creationId xmlns:p14="http://schemas.microsoft.com/office/powerpoint/2010/main" val="260122911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641</TotalTime>
  <Words>761</Words>
  <Application>Microsoft Office PowerPoint</Application>
  <PresentationFormat>Široki zaslon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Wingdings 3</vt:lpstr>
      <vt:lpstr>Pramen</vt:lpstr>
      <vt:lpstr>Održivo gospodarenje otpadom,  razdvajanje otpada i  način korištenja usluga mobilnog reciklažnog dvorišta  </vt:lpstr>
      <vt:lpstr>Što je otpad? -sve ono što više ne trebamo  i planiramo baciti </vt:lpstr>
      <vt:lpstr>Kako nastaje otpad? Nakon što stvari koristimo i više nam ne trebaju one postaju otpad.   Neke nakon više godina, neke nakon svega nekoliko trenutaka</vt:lpstr>
      <vt:lpstr>Kako postupati s otpadom?</vt:lpstr>
      <vt:lpstr>Razdvajanje otpada: miješani komunalni  otpad</vt:lpstr>
      <vt:lpstr>Razdvajanje otpada: Papir i karton</vt:lpstr>
      <vt:lpstr>    Razdvajanje otpada: Plastika</vt:lpstr>
      <vt:lpstr>Razdvajanje otpada: Staklo</vt:lpstr>
      <vt:lpstr>Otpad se može smanjiti i kompostiranjem</vt:lpstr>
      <vt:lpstr>          Razdvajanje otpada: Biootpad</vt:lpstr>
      <vt:lpstr>Razdvajanje otpada: EE otpad</vt:lpstr>
      <vt:lpstr>Razdvajanje otpada: Tekstil</vt:lpstr>
      <vt:lpstr>Razdvajanje otpada: Opasni kućni otpad</vt:lpstr>
      <vt:lpstr>Što se još može odvojiti?</vt:lpstr>
      <vt:lpstr>Mobilno reciklažno dvorište</vt:lpstr>
      <vt:lpstr>Što ti možeš napraviti?</vt:lpstr>
      <vt:lpstr>Ponovna upotreba otpada</vt:lpstr>
      <vt:lpstr>Proizvodi od reciklirane plastike</vt:lpstr>
      <vt:lpstr>Važno ! Ne koristi plastične vrećice.                                Koristi platnene </vt:lpstr>
      <vt:lpstr>Pravilno postupaj s otpadom jer tako čuvaš prirodu i okoliš!</vt:lpstr>
      <vt:lpstr>Hvala na pozornosti!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Održivo gospodarenje otpadom,  razdvajanje otpada i  način korištenja usluga mobilnog reciklažnog dvorišta</dc:title>
  <dc:creator>Eko</dc:creator>
  <cp:lastModifiedBy>Jona Petešić</cp:lastModifiedBy>
  <cp:revision>38</cp:revision>
  <dcterms:created xsi:type="dcterms:W3CDTF">2021-04-24T16:22:39Z</dcterms:created>
  <dcterms:modified xsi:type="dcterms:W3CDTF">2021-06-15T09:57:57Z</dcterms:modified>
</cp:coreProperties>
</file>